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1"/>
  </p:notesMasterIdLst>
  <p:handoutMasterIdLst>
    <p:handoutMasterId r:id="rId22"/>
  </p:handoutMasterIdLst>
  <p:sldIdLst>
    <p:sldId id="450" r:id="rId2"/>
    <p:sldId id="470" r:id="rId3"/>
    <p:sldId id="479" r:id="rId4"/>
    <p:sldId id="466" r:id="rId5"/>
    <p:sldId id="455" r:id="rId6"/>
    <p:sldId id="478" r:id="rId7"/>
    <p:sldId id="472" r:id="rId8"/>
    <p:sldId id="456" r:id="rId9"/>
    <p:sldId id="459" r:id="rId10"/>
    <p:sldId id="460" r:id="rId11"/>
    <p:sldId id="464" r:id="rId12"/>
    <p:sldId id="465" r:id="rId13"/>
    <p:sldId id="461" r:id="rId14"/>
    <p:sldId id="476" r:id="rId15"/>
    <p:sldId id="473" r:id="rId16"/>
    <p:sldId id="468" r:id="rId17"/>
    <p:sldId id="452" r:id="rId18"/>
    <p:sldId id="467" r:id="rId19"/>
    <p:sldId id="474" r:id="rId20"/>
  </p:sldIdLst>
  <p:sldSz cx="9144000" cy="6858000" type="screen4x3"/>
  <p:notesSz cx="6980238"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94">
          <p15:clr>
            <a:srgbClr val="A4A3A4"/>
          </p15:clr>
        </p15:guide>
        <p15:guide id="2" pos="175">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FF9900"/>
    <a:srgbClr val="9EA2FA"/>
    <a:srgbClr val="DDDDDD"/>
    <a:srgbClr val="008000"/>
    <a:srgbClr val="FFCC00"/>
    <a:srgbClr val="C0C0C0"/>
    <a:srgbClr val="CC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8" autoAdjust="0"/>
    <p:restoredTop sz="90515" autoAdjust="0"/>
  </p:normalViewPr>
  <p:slideViewPr>
    <p:cSldViewPr snapToGrid="0">
      <p:cViewPr varScale="1">
        <p:scale>
          <a:sx n="102" d="100"/>
          <a:sy n="102" d="100"/>
        </p:scale>
        <p:origin x="2370" y="114"/>
      </p:cViewPr>
      <p:guideLst>
        <p:guide orient="horz" pos="894"/>
        <p:guide pos="1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832" y="216"/>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3025403" cy="452828"/>
          </a:xfrm>
          <a:prstGeom prst="rect">
            <a:avLst/>
          </a:prstGeom>
          <a:noFill/>
          <a:ln w="12700">
            <a:noFill/>
            <a:miter lim="800000"/>
            <a:headEnd/>
            <a:tailEnd/>
          </a:ln>
          <a:effectLst/>
        </p:spPr>
        <p:txBody>
          <a:bodyPr vert="horz" wrap="square" lIns="90883" tIns="45439" rIns="90883" bIns="45439" numCol="1" anchor="t" anchorCtr="0" compatLnSpc="1">
            <a:prstTxWarp prst="textNoShape">
              <a:avLst/>
            </a:prstTxWarp>
          </a:bodyPr>
          <a:lstStyle>
            <a:lvl1pPr algn="l" eaLnBrk="0" hangingPunct="0">
              <a:defRPr sz="1200"/>
            </a:lvl1pPr>
          </a:lstStyle>
          <a:p>
            <a:pPr>
              <a:defRPr/>
            </a:pPr>
            <a:endParaRPr lang="en-US" dirty="0"/>
          </a:p>
        </p:txBody>
      </p:sp>
      <p:sp>
        <p:nvSpPr>
          <p:cNvPr id="82947" name="Rectangle 3"/>
          <p:cNvSpPr>
            <a:spLocks noGrp="1" noChangeArrowheads="1"/>
          </p:cNvSpPr>
          <p:nvPr>
            <p:ph type="dt" sz="quarter" idx="1"/>
          </p:nvPr>
        </p:nvSpPr>
        <p:spPr bwMode="auto">
          <a:xfrm>
            <a:off x="3954838" y="1"/>
            <a:ext cx="3025403" cy="452828"/>
          </a:xfrm>
          <a:prstGeom prst="rect">
            <a:avLst/>
          </a:prstGeom>
          <a:noFill/>
          <a:ln w="12700">
            <a:noFill/>
            <a:miter lim="800000"/>
            <a:headEnd/>
            <a:tailEnd/>
          </a:ln>
          <a:effectLst/>
        </p:spPr>
        <p:txBody>
          <a:bodyPr vert="horz" wrap="square" lIns="90883" tIns="45439" rIns="90883" bIns="45439" numCol="1" anchor="t" anchorCtr="0" compatLnSpc="1">
            <a:prstTxWarp prst="textNoShape">
              <a:avLst/>
            </a:prstTxWarp>
          </a:bodyPr>
          <a:lstStyle>
            <a:lvl1pPr algn="r" eaLnBrk="0" hangingPunct="0">
              <a:defRPr sz="1200"/>
            </a:lvl1pPr>
          </a:lstStyle>
          <a:p>
            <a:pPr>
              <a:defRPr/>
            </a:pPr>
            <a:endParaRPr lang="en-US" dirty="0"/>
          </a:p>
        </p:txBody>
      </p:sp>
      <p:sp>
        <p:nvSpPr>
          <p:cNvPr id="82948" name="Rectangle 4"/>
          <p:cNvSpPr>
            <a:spLocks noGrp="1" noChangeArrowheads="1"/>
          </p:cNvSpPr>
          <p:nvPr>
            <p:ph type="ftr" sz="quarter" idx="2"/>
          </p:nvPr>
        </p:nvSpPr>
        <p:spPr bwMode="auto">
          <a:xfrm>
            <a:off x="1" y="8678681"/>
            <a:ext cx="3025403" cy="452828"/>
          </a:xfrm>
          <a:prstGeom prst="rect">
            <a:avLst/>
          </a:prstGeom>
          <a:noFill/>
          <a:ln w="12700">
            <a:noFill/>
            <a:miter lim="800000"/>
            <a:headEnd/>
            <a:tailEnd/>
          </a:ln>
          <a:effectLst/>
        </p:spPr>
        <p:txBody>
          <a:bodyPr vert="horz" wrap="square" lIns="90883" tIns="45439" rIns="90883" bIns="45439" numCol="1" anchor="b" anchorCtr="0" compatLnSpc="1">
            <a:prstTxWarp prst="textNoShape">
              <a:avLst/>
            </a:prstTxWarp>
          </a:bodyPr>
          <a:lstStyle>
            <a:lvl1pPr algn="l" eaLnBrk="0" hangingPunct="0">
              <a:defRPr sz="1200"/>
            </a:lvl1pPr>
          </a:lstStyle>
          <a:p>
            <a:pPr>
              <a:defRPr/>
            </a:pPr>
            <a:endParaRPr lang="en-US" dirty="0"/>
          </a:p>
        </p:txBody>
      </p:sp>
      <p:sp>
        <p:nvSpPr>
          <p:cNvPr id="82949" name="Rectangle 5"/>
          <p:cNvSpPr>
            <a:spLocks noGrp="1" noChangeArrowheads="1"/>
          </p:cNvSpPr>
          <p:nvPr>
            <p:ph type="sldNum" sz="quarter" idx="3"/>
          </p:nvPr>
        </p:nvSpPr>
        <p:spPr bwMode="auto">
          <a:xfrm>
            <a:off x="3954838" y="8678681"/>
            <a:ext cx="3025403" cy="452828"/>
          </a:xfrm>
          <a:prstGeom prst="rect">
            <a:avLst/>
          </a:prstGeom>
          <a:noFill/>
          <a:ln w="12700">
            <a:noFill/>
            <a:miter lim="800000"/>
            <a:headEnd/>
            <a:tailEnd/>
          </a:ln>
          <a:effectLst/>
        </p:spPr>
        <p:txBody>
          <a:bodyPr vert="horz" wrap="square" lIns="90883" tIns="45439" rIns="90883" bIns="45439" numCol="1" anchor="b" anchorCtr="0" compatLnSpc="1">
            <a:prstTxWarp prst="textNoShape">
              <a:avLst/>
            </a:prstTxWarp>
          </a:bodyPr>
          <a:lstStyle>
            <a:lvl1pPr algn="r" eaLnBrk="0" hangingPunct="0">
              <a:defRPr sz="1200"/>
            </a:lvl1pPr>
          </a:lstStyle>
          <a:p>
            <a:pPr>
              <a:defRPr/>
            </a:pPr>
            <a:fld id="{DA0931E9-E511-40E4-B0E6-D6D5EFA7A43C}" type="slidenum">
              <a:rPr lang="en-US"/>
              <a:pPr>
                <a:defRPr/>
              </a:pPr>
              <a:t>‹#›</a:t>
            </a:fld>
            <a:endParaRPr lang="en-US" dirty="0"/>
          </a:p>
        </p:txBody>
      </p:sp>
    </p:spTree>
    <p:extLst>
      <p:ext uri="{BB962C8B-B14F-4D97-AF65-F5344CB8AC3E}">
        <p14:creationId xmlns:p14="http://schemas.microsoft.com/office/powerpoint/2010/main" val="151626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4"/>
            <a:ext cx="3025403" cy="457513"/>
          </a:xfrm>
          <a:prstGeom prst="rect">
            <a:avLst/>
          </a:prstGeom>
          <a:noFill/>
          <a:ln w="9525">
            <a:noFill/>
            <a:miter lim="800000"/>
            <a:headEnd/>
            <a:tailEnd/>
          </a:ln>
          <a:effectLst/>
        </p:spPr>
        <p:txBody>
          <a:bodyPr vert="horz" wrap="square" lIns="90883" tIns="45439" rIns="90883" bIns="45439" numCol="1" anchor="t" anchorCtr="0" compatLnSpc="1">
            <a:prstTxWarp prst="textNoShape">
              <a:avLst/>
            </a:prstTxWarp>
          </a:bodyPr>
          <a:lstStyle>
            <a:lvl1pPr algn="l" eaLnBrk="0" hangingPunct="0">
              <a:defRPr sz="1200"/>
            </a:lvl1pPr>
          </a:lstStyle>
          <a:p>
            <a:pPr>
              <a:defRPr/>
            </a:pPr>
            <a:endParaRPr lang="en-US" dirty="0"/>
          </a:p>
        </p:txBody>
      </p:sp>
      <p:sp>
        <p:nvSpPr>
          <p:cNvPr id="39939" name="Rectangle 3"/>
          <p:cNvSpPr>
            <a:spLocks noGrp="1" noChangeArrowheads="1"/>
          </p:cNvSpPr>
          <p:nvPr>
            <p:ph type="dt" idx="1"/>
          </p:nvPr>
        </p:nvSpPr>
        <p:spPr bwMode="auto">
          <a:xfrm>
            <a:off x="3954838" y="4"/>
            <a:ext cx="3025403" cy="457513"/>
          </a:xfrm>
          <a:prstGeom prst="rect">
            <a:avLst/>
          </a:prstGeom>
          <a:noFill/>
          <a:ln w="9525">
            <a:noFill/>
            <a:miter lim="800000"/>
            <a:headEnd/>
            <a:tailEnd/>
          </a:ln>
          <a:effectLst/>
        </p:spPr>
        <p:txBody>
          <a:bodyPr vert="horz" wrap="square" lIns="90883" tIns="45439" rIns="90883" bIns="45439" numCol="1" anchor="t" anchorCtr="0" compatLnSpc="1">
            <a:prstTxWarp prst="textNoShape">
              <a:avLst/>
            </a:prstTxWarp>
          </a:bodyPr>
          <a:lstStyle>
            <a:lvl1pPr algn="r" eaLnBrk="0" hangingPunct="0">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203325" y="684213"/>
            <a:ext cx="4573588"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1017" y="4344025"/>
            <a:ext cx="5118209" cy="4114488"/>
          </a:xfrm>
          <a:prstGeom prst="rect">
            <a:avLst/>
          </a:prstGeom>
          <a:noFill/>
          <a:ln w="9525">
            <a:noFill/>
            <a:miter lim="800000"/>
            <a:headEnd/>
            <a:tailEnd/>
          </a:ln>
          <a:effectLst/>
        </p:spPr>
        <p:txBody>
          <a:bodyPr vert="horz" wrap="square" lIns="90883" tIns="45439" rIns="90883" bIns="454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1" y="8686489"/>
            <a:ext cx="3025403" cy="457512"/>
          </a:xfrm>
          <a:prstGeom prst="rect">
            <a:avLst/>
          </a:prstGeom>
          <a:noFill/>
          <a:ln w="9525">
            <a:noFill/>
            <a:miter lim="800000"/>
            <a:headEnd/>
            <a:tailEnd/>
          </a:ln>
          <a:effectLst/>
        </p:spPr>
        <p:txBody>
          <a:bodyPr vert="horz" wrap="square" lIns="90883" tIns="45439" rIns="90883" bIns="45439" numCol="1" anchor="b" anchorCtr="0" compatLnSpc="1">
            <a:prstTxWarp prst="textNoShape">
              <a:avLst/>
            </a:prstTxWarp>
          </a:bodyPr>
          <a:lstStyle>
            <a:lvl1pPr algn="l" eaLnBrk="0" hangingPunct="0">
              <a:defRPr sz="1200"/>
            </a:lvl1pPr>
          </a:lstStyle>
          <a:p>
            <a:pPr>
              <a:defRPr/>
            </a:pPr>
            <a:endParaRPr lang="en-US" dirty="0"/>
          </a:p>
        </p:txBody>
      </p:sp>
      <p:sp>
        <p:nvSpPr>
          <p:cNvPr id="39943" name="Rectangle 7"/>
          <p:cNvSpPr>
            <a:spLocks noGrp="1" noChangeArrowheads="1"/>
          </p:cNvSpPr>
          <p:nvPr>
            <p:ph type="sldNum" sz="quarter" idx="5"/>
          </p:nvPr>
        </p:nvSpPr>
        <p:spPr bwMode="auto">
          <a:xfrm>
            <a:off x="3954838" y="8686489"/>
            <a:ext cx="3025403" cy="457512"/>
          </a:xfrm>
          <a:prstGeom prst="rect">
            <a:avLst/>
          </a:prstGeom>
          <a:noFill/>
          <a:ln w="9525">
            <a:noFill/>
            <a:miter lim="800000"/>
            <a:headEnd/>
            <a:tailEnd/>
          </a:ln>
          <a:effectLst/>
        </p:spPr>
        <p:txBody>
          <a:bodyPr vert="horz" wrap="square" lIns="90883" tIns="45439" rIns="90883" bIns="45439" numCol="1" anchor="b" anchorCtr="0" compatLnSpc="1">
            <a:prstTxWarp prst="textNoShape">
              <a:avLst/>
            </a:prstTxWarp>
          </a:bodyPr>
          <a:lstStyle>
            <a:lvl1pPr algn="r" eaLnBrk="0" hangingPunct="0">
              <a:defRPr sz="1200"/>
            </a:lvl1pPr>
          </a:lstStyle>
          <a:p>
            <a:pPr>
              <a:defRPr/>
            </a:pPr>
            <a:fld id="{27FD4CF6-FA1C-42C5-A40B-4D6CF6484C2F}" type="slidenum">
              <a:rPr lang="en-US"/>
              <a:pPr>
                <a:defRPr/>
              </a:pPr>
              <a:t>‹#›</a:t>
            </a:fld>
            <a:endParaRPr lang="en-US" dirty="0"/>
          </a:p>
        </p:txBody>
      </p:sp>
    </p:spTree>
    <p:extLst>
      <p:ext uri="{BB962C8B-B14F-4D97-AF65-F5344CB8AC3E}">
        <p14:creationId xmlns:p14="http://schemas.microsoft.com/office/powerpoint/2010/main" val="451857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A367EB-26AD-4CC6-832D-D7F1911418F7}" type="slidenum">
              <a:rPr lang="en-US" smtClean="0"/>
              <a:pPr/>
              <a:t>1</a:t>
            </a:fld>
            <a:endParaRPr lang="en-US" dirty="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9630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16</a:t>
            </a:fld>
            <a:endParaRPr lang="en-US" dirty="0"/>
          </a:p>
        </p:txBody>
      </p:sp>
    </p:spTree>
    <p:extLst>
      <p:ext uri="{BB962C8B-B14F-4D97-AF65-F5344CB8AC3E}">
        <p14:creationId xmlns:p14="http://schemas.microsoft.com/office/powerpoint/2010/main" val="189624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FC432E-A459-4D35-905E-26A584B241B7}" type="slidenum">
              <a:rPr lang="en-US" smtClean="0"/>
              <a:pPr/>
              <a:t>17</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03771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4FC432E-A459-4D35-905E-26A584B241B7}" type="slidenum">
              <a:rPr lang="en-US" smtClean="0"/>
              <a:pPr/>
              <a:t>18</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299555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A367EB-26AD-4CC6-832D-D7F1911418F7}" type="slidenum">
              <a:rPr lang="en-US" smtClean="0"/>
              <a:pPr/>
              <a:t>2</a:t>
            </a:fld>
            <a:endParaRPr lang="en-US" dirty="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8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4A367EB-26AD-4CC6-832D-D7F1911418F7}" type="slidenum">
              <a:rPr lang="en-US" smtClean="0"/>
              <a:pPr/>
              <a:t>3</a:t>
            </a:fld>
            <a:endParaRPr lang="en-US" dirty="0"/>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54667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9</a:t>
            </a:fld>
            <a:endParaRPr lang="en-US" dirty="0"/>
          </a:p>
        </p:txBody>
      </p:sp>
    </p:spTree>
    <p:extLst>
      <p:ext uri="{BB962C8B-B14F-4D97-AF65-F5344CB8AC3E}">
        <p14:creationId xmlns:p14="http://schemas.microsoft.com/office/powerpoint/2010/main" val="338607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Sale of Alcoholic beverages – Dram Shop training required, per DoD Directive only Services (not FSS) and AAFES are authorized to sell alcoholic beverages.  Must be club, bowling center, golf course</a:t>
            </a:r>
          </a:p>
          <a:p>
            <a:endParaRPr lang="en-US" dirty="0"/>
          </a:p>
          <a:p>
            <a:r>
              <a:rPr lang="en-US" dirty="0"/>
              <a:t>Off-base fund raisers must be approved to ensure they don’t reflect unfavorably on the installation, AF, or DoD</a:t>
            </a:r>
          </a:p>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10</a:t>
            </a:fld>
            <a:endParaRPr lang="en-US" dirty="0"/>
          </a:p>
        </p:txBody>
      </p:sp>
    </p:spTree>
    <p:extLst>
      <p:ext uri="{BB962C8B-B14F-4D97-AF65-F5344CB8AC3E}">
        <p14:creationId xmlns:p14="http://schemas.microsoft.com/office/powerpoint/2010/main" val="411478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11</a:t>
            </a:fld>
            <a:endParaRPr lang="en-US" dirty="0"/>
          </a:p>
        </p:txBody>
      </p:sp>
    </p:spTree>
    <p:extLst>
      <p:ext uri="{BB962C8B-B14F-4D97-AF65-F5344CB8AC3E}">
        <p14:creationId xmlns:p14="http://schemas.microsoft.com/office/powerpoint/2010/main" val="197358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12</a:t>
            </a:fld>
            <a:endParaRPr lang="en-US" dirty="0"/>
          </a:p>
        </p:txBody>
      </p:sp>
    </p:spTree>
    <p:extLst>
      <p:ext uri="{BB962C8B-B14F-4D97-AF65-F5344CB8AC3E}">
        <p14:creationId xmlns:p14="http://schemas.microsoft.com/office/powerpoint/2010/main" val="318026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Disclaimer applies to unofficial activities and POs</a:t>
            </a:r>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13</a:t>
            </a:fld>
            <a:endParaRPr lang="en-US" dirty="0"/>
          </a:p>
        </p:txBody>
      </p:sp>
    </p:spTree>
    <p:extLst>
      <p:ext uri="{BB962C8B-B14F-4D97-AF65-F5344CB8AC3E}">
        <p14:creationId xmlns:p14="http://schemas.microsoft.com/office/powerpoint/2010/main" val="215048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Disclaimer applies to unofficial activities and POs</a:t>
            </a:r>
          </a:p>
        </p:txBody>
      </p:sp>
      <p:sp>
        <p:nvSpPr>
          <p:cNvPr id="4" name="Slide Number Placeholder 3"/>
          <p:cNvSpPr>
            <a:spLocks noGrp="1"/>
          </p:cNvSpPr>
          <p:nvPr>
            <p:ph type="sldNum" sz="quarter" idx="10"/>
          </p:nvPr>
        </p:nvSpPr>
        <p:spPr/>
        <p:txBody>
          <a:bodyPr/>
          <a:lstStyle/>
          <a:p>
            <a:pPr>
              <a:defRPr/>
            </a:pPr>
            <a:fld id="{27FD4CF6-FA1C-42C5-A40B-4D6CF6484C2F}" type="slidenum">
              <a:rPr lang="en-US" smtClean="0"/>
              <a:pPr>
                <a:defRPr/>
              </a:pPr>
              <a:t>15</a:t>
            </a:fld>
            <a:endParaRPr lang="en-US" dirty="0"/>
          </a:p>
        </p:txBody>
      </p:sp>
    </p:spTree>
    <p:extLst>
      <p:ext uri="{BB962C8B-B14F-4D97-AF65-F5344CB8AC3E}">
        <p14:creationId xmlns:p14="http://schemas.microsoft.com/office/powerpoint/2010/main" val="4261178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4"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E72477ED-003B-4064-BBE6-0CA9561E7F68}" type="slidenum">
              <a:rPr lang="en-US"/>
              <a:pPr>
                <a:defRPr/>
              </a:pPr>
              <a:t>‹#›</a:t>
            </a:fld>
            <a:endParaRPr lang="en-US" dirty="0">
              <a:solidFill>
                <a:schemeClr val="bg2"/>
              </a:solidFill>
            </a:endParaRPr>
          </a:p>
        </p:txBody>
      </p:sp>
      <p:sp>
        <p:nvSpPr>
          <p:cNvPr id="12" name="Rectangle 4"/>
          <p:cNvSpPr>
            <a:spLocks noGrp="1" noChangeArrowheads="1"/>
          </p:cNvSpPr>
          <p:nvPr userDrawn="1">
            <p:ph type="subTitle" idx="1"/>
          </p:nvPr>
        </p:nvSpPr>
        <p:spPr bwMode="auto">
          <a:xfrm>
            <a:off x="5540828" y="4191000"/>
            <a:ext cx="2895600" cy="1828800"/>
          </a:xfrm>
          <a:prstGeom prst="rect">
            <a:avLst/>
          </a:prstGeom>
          <a:noFill/>
          <a:ln w="9525">
            <a:noFill/>
            <a:miter lim="800000"/>
            <a:headEnd/>
            <a:tailEnd/>
          </a:ln>
        </p:spPr>
        <p:txBody>
          <a:bodyPr/>
          <a:lstStyle>
            <a:lvl1pPr>
              <a:buNone/>
              <a:defRPr/>
            </a:lvl1pPr>
          </a:lstStyle>
          <a:p>
            <a:pPr algn="r"/>
            <a:r>
              <a:rPr lang="en-US" sz="2000" b="1" dirty="0">
                <a:solidFill>
                  <a:schemeClr val="tx1"/>
                </a:solidFill>
                <a:latin typeface="Arial" pitchFamily="34" charset="0"/>
                <a:cs typeface="Arial" pitchFamily="34" charset="0"/>
              </a:rPr>
              <a:t>Rank, Name</a:t>
            </a:r>
          </a:p>
          <a:p>
            <a:pPr algn="r"/>
            <a:r>
              <a:rPr lang="en-US" sz="2000" b="1" dirty="0">
                <a:solidFill>
                  <a:schemeClr val="tx1"/>
                </a:solidFill>
                <a:latin typeface="Arial" pitchFamily="34" charset="0"/>
                <a:cs typeface="Arial" pitchFamily="34" charset="0"/>
              </a:rPr>
              <a:t>Office Symbol</a:t>
            </a:r>
          </a:p>
          <a:p>
            <a:pPr algn="r"/>
            <a:r>
              <a:rPr lang="en-US" sz="2000" b="1" dirty="0">
                <a:solidFill>
                  <a:schemeClr val="tx1"/>
                </a:solidFill>
                <a:latin typeface="Arial" pitchFamily="34" charset="0"/>
                <a:cs typeface="Arial" pitchFamily="34" charset="0"/>
              </a:rPr>
              <a:t>Date of Briefing</a:t>
            </a:r>
          </a:p>
          <a:p>
            <a:pPr algn="r"/>
            <a:r>
              <a:rPr lang="en-US" sz="2000" b="1" dirty="0">
                <a:solidFill>
                  <a:schemeClr val="tx1"/>
                </a:solidFill>
                <a:latin typeface="Arial" pitchFamily="34" charset="0"/>
                <a:cs typeface="Arial" pitchFamily="34" charset="0"/>
              </a:rPr>
              <a:t>Version #</a:t>
            </a:r>
            <a:endParaRPr lang="en-US" sz="2000" dirty="0">
              <a:solidFill>
                <a:schemeClr val="tx1"/>
              </a:solidFill>
              <a:latin typeface="Arial" pitchFamily="34" charset="0"/>
              <a:cs typeface="Arial" pitchFamily="34" charset="0"/>
            </a:endParaRPr>
          </a:p>
        </p:txBody>
      </p:sp>
      <p:sp>
        <p:nvSpPr>
          <p:cNvPr id="6" name="TextBox 5"/>
          <p:cNvSpPr txBox="1"/>
          <p:nvPr userDrawn="1"/>
        </p:nvSpPr>
        <p:spPr>
          <a:xfrm>
            <a:off x="1270000" y="353466"/>
            <a:ext cx="6984787" cy="646331"/>
          </a:xfrm>
          <a:prstGeom prst="rect">
            <a:avLst/>
          </a:prstGeom>
          <a:noFill/>
        </p:spPr>
        <p:txBody>
          <a:bodyPr wrap="square" rtlCol="0">
            <a:spAutoFit/>
          </a:bodyPr>
          <a:lstStyle/>
          <a:p>
            <a:r>
              <a:rPr lang="en-US" sz="3600" dirty="0"/>
              <a:t>Private Organization Guidelines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D39E08EF-252E-4D42-8922-8FC9C3BB89FF}" type="slidenum">
              <a:rPr lang="en-US"/>
              <a:pPr>
                <a:defRPr/>
              </a:pPr>
              <a:t>‹#›</a:t>
            </a:fld>
            <a:endParaRPr lang="en-US" dirty="0">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F87F88B5-9783-4B57-84F6-AE499D764B62}" type="slidenum">
              <a:rPr lang="en-US"/>
              <a:pPr>
                <a:defRPr/>
              </a:pPr>
              <a:t>‹#›</a:t>
            </a:fld>
            <a:endParaRPr lang="en-US" dirty="0">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D8FE13-E0A9-4337-996B-B410CD7216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16790015-92F3-49DD-B07E-A54A16B5CDFF}" type="slidenum">
              <a:rPr lang="en-US"/>
              <a:pPr>
                <a:defRPr/>
              </a:pPr>
              <a:t>‹#›</a:t>
            </a:fld>
            <a:endParaRPr lang="en-US" dirty="0">
              <a:solidFill>
                <a:schemeClr val="bg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146C4ECD-4AF7-4FA9-AC6D-908D6E2EFC9B}" type="slidenum">
              <a:rPr lang="en-US"/>
              <a:pPr>
                <a:defRPr/>
              </a:pPr>
              <a:t>‹#›</a:t>
            </a:fld>
            <a:endParaRPr lang="en-US" dirty="0">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4" y="1504950"/>
            <a:ext cx="4122739"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1365"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1"/>
          </p:nvPr>
        </p:nvSpPr>
        <p:spPr/>
        <p:txBody>
          <a:bodyPr/>
          <a:lstStyle>
            <a:lvl1pPr>
              <a:defRPr/>
            </a:lvl1pPr>
          </a:lstStyle>
          <a:p>
            <a:pPr>
              <a:defRPr/>
            </a:pPr>
            <a:fld id="{76540AB5-BD7D-4CCA-9EBC-E8014AEE3BC5}" type="slidenum">
              <a:rPr lang="en-US"/>
              <a:pPr>
                <a:defRPr/>
              </a:pPr>
              <a:t>‹#›</a:t>
            </a:fld>
            <a:endParaRPr lang="en-US" dirty="0">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lvl1pPr>
              <a:defRPr/>
            </a:lvl1pPr>
          </a:lstStyle>
          <a:p>
            <a:pPr>
              <a:defRPr/>
            </a:pPr>
            <a:fld id="{83BB1E93-C574-479F-AF02-197AA0FCCD40}" type="slidenum">
              <a:rPr lang="en-US"/>
              <a:pPr>
                <a:defRPr/>
              </a:pPr>
              <a:t>‹#›</a:t>
            </a:fld>
            <a:endParaRPr lang="en-US" dirty="0">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1"/>
          </p:nvPr>
        </p:nvSpPr>
        <p:spPr/>
        <p:txBody>
          <a:bodyPr/>
          <a:lstStyle>
            <a:lvl1pPr>
              <a:defRPr/>
            </a:lvl1pPr>
          </a:lstStyle>
          <a:p>
            <a:pPr>
              <a:defRPr/>
            </a:pPr>
            <a:fld id="{F61977D5-0B65-41EF-AB75-050AE4657723}" type="slidenum">
              <a:rPr lang="en-US"/>
              <a:pPr>
                <a:defRPr/>
              </a:pPr>
              <a:t>‹#›</a:t>
            </a:fld>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B2DDB9E0-CA43-4D99-A575-7F90C1B04B86}" type="slidenum">
              <a:rPr lang="en-US"/>
              <a:pPr>
                <a:defRPr/>
              </a:pPr>
              <a:t>‹#›</a:t>
            </a:fld>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FC10026C-3D8E-4424-9BF9-48721800E056}" type="slidenum">
              <a:rPr lang="en-US"/>
              <a:pPr>
                <a:defRPr/>
              </a:pPr>
              <a:t>‹#›</a:t>
            </a:fld>
            <a:endParaRPr lang="en-US" dirty="0">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10F5C8B0-0D99-4028-AABC-0039065FD110}" type="slidenum">
              <a:rPr lang="en-US"/>
              <a:pPr>
                <a:defRPr/>
              </a:pPr>
              <a:t>‹#›</a:t>
            </a:fld>
            <a:endParaRPr lang="en-US" dirty="0">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aseline="0">
                <a:solidFill>
                  <a:schemeClr val="bg1">
                    <a:lumMod val="50000"/>
                  </a:schemeClr>
                </a:solidFill>
              </a:defRPr>
            </a:lvl1pPr>
          </a:lstStyle>
          <a:p>
            <a:pPr>
              <a:defRPr/>
            </a:pPr>
            <a:fld id="{C601D5EC-4FB1-44EA-82CC-CF80BA6176A5}" type="slidenum">
              <a:rPr lang="en-US"/>
              <a:pPr>
                <a:defRPr/>
              </a:pPr>
              <a:t>‹#›</a:t>
            </a:fld>
            <a:endParaRPr lang="en-US" dirty="0"/>
          </a:p>
        </p:txBody>
      </p:sp>
      <p:sp>
        <p:nvSpPr>
          <p:cNvPr id="49157" name="Text Box 1029"/>
          <p:cNvSpPr txBox="1">
            <a:spLocks noChangeArrowheads="1"/>
          </p:cNvSpPr>
          <p:nvPr/>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latin typeface="Century Schoolbook" pitchFamily="18" charset="0"/>
              </a:rPr>
              <a:t>I n t e g r i t y  -  S e r v i c e  -  E x c e l l e n c e</a:t>
            </a:r>
          </a:p>
        </p:txBody>
      </p:sp>
      <p:sp>
        <p:nvSpPr>
          <p:cNvPr id="1029" name="Rectangle 1030"/>
          <p:cNvSpPr>
            <a:spLocks noGrp="1" noChangeArrowheads="1"/>
          </p:cNvSpPr>
          <p:nvPr>
            <p:ph type="title"/>
          </p:nvPr>
        </p:nvSpPr>
        <p:spPr bwMode="auto">
          <a:xfrm>
            <a:off x="2007508" y="0"/>
            <a:ext cx="5714626"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dirty="0"/>
          </a:p>
        </p:txBody>
      </p:sp>
      <p:sp>
        <p:nvSpPr>
          <p:cNvPr id="1033"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pic>
        <p:nvPicPr>
          <p:cNvPr id="10" name="Picture 1037" descr="afsymbol"/>
          <p:cNvPicPr>
            <a:picLocks noChangeAspect="1" noChangeArrowheads="1"/>
          </p:cNvPicPr>
          <p:nvPr/>
        </p:nvPicPr>
        <p:blipFill>
          <a:blip r:embed="rId14" cstate="print">
            <a:lum bright="78000" contrast="-70000"/>
          </a:blip>
          <a:srcRect/>
          <a:stretch>
            <a:fillRect/>
          </a:stretch>
        </p:blipFill>
        <p:spPr bwMode="auto">
          <a:xfrm>
            <a:off x="2479344" y="2067629"/>
            <a:ext cx="4191000" cy="3306341"/>
          </a:xfrm>
          <a:prstGeom prst="rect">
            <a:avLst/>
          </a:prstGeom>
          <a:noFill/>
          <a:ln w="9525">
            <a:noFill/>
            <a:miter lim="800000"/>
            <a:headEnd/>
            <a:tailEnd/>
          </a:ln>
        </p:spPr>
      </p:pic>
      <p:pic>
        <p:nvPicPr>
          <p:cNvPr id="12" name="Picture 1037" descr="afsymbol"/>
          <p:cNvPicPr>
            <a:picLocks noChangeAspect="1" noChangeArrowheads="1"/>
          </p:cNvPicPr>
          <p:nvPr/>
        </p:nvPicPr>
        <p:blipFill>
          <a:blip r:embed="rId14" cstate="print"/>
          <a:srcRect/>
          <a:stretch>
            <a:fillRect/>
          </a:stretch>
        </p:blipFill>
        <p:spPr bwMode="auto">
          <a:xfrm>
            <a:off x="392113" y="90488"/>
            <a:ext cx="1346200" cy="1062037"/>
          </a:xfrm>
          <a:prstGeom prst="rect">
            <a:avLst/>
          </a:prstGeom>
          <a:noFill/>
          <a:ln w="9525">
            <a:noFill/>
            <a:miter lim="800000"/>
            <a:headEnd/>
            <a:tailEnd/>
          </a:ln>
        </p:spPr>
      </p:pic>
      <p:pic>
        <p:nvPicPr>
          <p:cNvPr id="14" name="Picture 1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967623" y="158861"/>
            <a:ext cx="915120" cy="92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p:spPr>
        <p:txBody>
          <a:bodyPr/>
          <a:lstStyle/>
          <a:p>
            <a:fld id="{3D211224-3056-4F05-B28E-AF7628C1A7BC}" type="slidenum">
              <a:rPr lang="en-US" smtClean="0"/>
              <a:pPr/>
              <a:t>1</a:t>
            </a:fld>
            <a:endParaRPr lang="en-US" dirty="0">
              <a:solidFill>
                <a:schemeClr val="bg2"/>
              </a:solidFill>
            </a:endParaRPr>
          </a:p>
        </p:txBody>
      </p:sp>
      <p:sp>
        <p:nvSpPr>
          <p:cNvPr id="5" name="Content Placeholder 4"/>
          <p:cNvSpPr>
            <a:spLocks noGrp="1"/>
          </p:cNvSpPr>
          <p:nvPr>
            <p:ph sz="half" idx="1"/>
          </p:nvPr>
        </p:nvSpPr>
        <p:spPr>
          <a:xfrm>
            <a:off x="346509" y="1299411"/>
            <a:ext cx="8422106" cy="5044827"/>
          </a:xfrm>
        </p:spPr>
        <p:txBody>
          <a:bodyPr/>
          <a:lstStyle/>
          <a:p>
            <a:pPr marL="0" indent="0" algn="ctr">
              <a:buNone/>
            </a:pPr>
            <a:r>
              <a:rPr lang="en-US" sz="4500" dirty="0">
                <a:solidFill>
                  <a:schemeClr val="accent6">
                    <a:lumMod val="75000"/>
                  </a:schemeClr>
                </a:solidFill>
                <a:latin typeface="Arial Black" panose="020B0A04020102020204" pitchFamily="34" charset="0"/>
              </a:rPr>
              <a:t>Private Organization </a:t>
            </a:r>
          </a:p>
          <a:p>
            <a:pPr marL="0" indent="0" algn="ctr">
              <a:buNone/>
            </a:pPr>
            <a:r>
              <a:rPr lang="en-US" sz="4500" dirty="0">
                <a:solidFill>
                  <a:schemeClr val="accent6">
                    <a:lumMod val="75000"/>
                  </a:schemeClr>
                </a:solidFill>
                <a:latin typeface="Arial Black" panose="020B0A04020102020204" pitchFamily="34" charset="0"/>
              </a:rPr>
              <a:t>and </a:t>
            </a:r>
          </a:p>
          <a:p>
            <a:pPr marL="0" indent="0" algn="ctr">
              <a:buNone/>
            </a:pPr>
            <a:r>
              <a:rPr lang="en-US" sz="4500" dirty="0">
                <a:solidFill>
                  <a:schemeClr val="accent6">
                    <a:lumMod val="75000"/>
                  </a:schemeClr>
                </a:solidFill>
                <a:latin typeface="Arial Black" panose="020B0A04020102020204" pitchFamily="34" charset="0"/>
              </a:rPr>
              <a:t>Fundraising Training </a:t>
            </a:r>
          </a:p>
          <a:p>
            <a:pPr marL="0" indent="0">
              <a:buNone/>
            </a:pPr>
            <a:endParaRPr lang="en-US" sz="2400" dirty="0"/>
          </a:p>
          <a:p>
            <a:pPr marL="0" indent="0" algn="r">
              <a:buNone/>
            </a:pPr>
            <a:endParaRPr lang="en-US" sz="2400" dirty="0"/>
          </a:p>
        </p:txBody>
      </p:sp>
      <p:pic>
        <p:nvPicPr>
          <p:cNvPr id="4" name="Picture 3">
            <a:extLst>
              <a:ext uri="{FF2B5EF4-FFF2-40B4-BE49-F238E27FC236}">
                <a16:creationId xmlns:a16="http://schemas.microsoft.com/office/drawing/2014/main" id="{34EBB079-2BBE-4A45-84B4-50AE648F490C}"/>
              </a:ext>
            </a:extLst>
          </p:cNvPr>
          <p:cNvPicPr>
            <a:picLocks noChangeAspect="1"/>
          </p:cNvPicPr>
          <p:nvPr/>
        </p:nvPicPr>
        <p:blipFill>
          <a:blip r:embed="rId3"/>
          <a:stretch>
            <a:fillRect/>
          </a:stretch>
        </p:blipFill>
        <p:spPr>
          <a:xfrm>
            <a:off x="550544" y="4149955"/>
            <a:ext cx="8101966" cy="21942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1"/>
          </p:nvPr>
        </p:nvSpPr>
        <p:spPr>
          <a:noFill/>
        </p:spPr>
        <p:txBody>
          <a:bodyPr/>
          <a:lstStyle/>
          <a:p>
            <a:fld id="{A44C5FFE-91F0-45E6-80D7-CA6438D7DF91}" type="slidenum">
              <a:rPr lang="en-US" smtClean="0"/>
              <a:pPr/>
              <a:t>10</a:t>
            </a:fld>
            <a:endParaRPr lang="en-US" dirty="0">
              <a:solidFill>
                <a:schemeClr val="bg2"/>
              </a:solidFill>
            </a:endParaRPr>
          </a:p>
        </p:txBody>
      </p:sp>
      <p:sp>
        <p:nvSpPr>
          <p:cNvPr id="15364" name="Rectangle 2"/>
          <p:cNvSpPr>
            <a:spLocks noGrp="1" noChangeArrowheads="1"/>
          </p:cNvSpPr>
          <p:nvPr>
            <p:ph type="title"/>
          </p:nvPr>
        </p:nvSpPr>
        <p:spPr>
          <a:xfrm>
            <a:off x="1524000" y="0"/>
            <a:ext cx="6464300" cy="1219200"/>
          </a:xfrm>
        </p:spPr>
        <p:txBody>
          <a:bodyPr/>
          <a:lstStyle/>
          <a:p>
            <a:pPr algn="ctr"/>
            <a:r>
              <a:rPr lang="en-US" sz="4000" i="0" dirty="0"/>
              <a:t>Finances</a:t>
            </a:r>
            <a:r>
              <a:rPr lang="en-US" sz="4600" i="0" dirty="0"/>
              <a:t> </a:t>
            </a:r>
            <a:endParaRPr lang="en-US" sz="4600" i="0" dirty="0">
              <a:solidFill>
                <a:schemeClr val="tx1"/>
              </a:solidFill>
            </a:endParaRPr>
          </a:p>
        </p:txBody>
      </p:sp>
      <p:sp>
        <p:nvSpPr>
          <p:cNvPr id="15365" name="Rectangle 3"/>
          <p:cNvSpPr>
            <a:spLocks noGrp="1" noChangeArrowheads="1"/>
          </p:cNvSpPr>
          <p:nvPr>
            <p:ph type="body" sz="half" idx="1"/>
          </p:nvPr>
        </p:nvSpPr>
        <p:spPr>
          <a:xfrm>
            <a:off x="319151" y="1302803"/>
            <a:ext cx="8450427" cy="5069717"/>
          </a:xfrm>
          <a:ln>
            <a:noFill/>
          </a:ln>
        </p:spPr>
        <p:txBody>
          <a:bodyPr/>
          <a:lstStyle/>
          <a:p>
            <a:r>
              <a:rPr lang="en-US" sz="2100" dirty="0">
                <a:solidFill>
                  <a:srgbClr val="151C77"/>
                </a:solidFill>
              </a:rPr>
              <a:t>Must be self-sustaining, primarily through “dues, contribution, service fees”</a:t>
            </a:r>
          </a:p>
          <a:p>
            <a:r>
              <a:rPr lang="en-US" sz="2100" dirty="0">
                <a:solidFill>
                  <a:srgbClr val="151C77"/>
                </a:solidFill>
              </a:rPr>
              <a:t>Income derived must be primarily for offsetting expenses of operation, which may include awards and charitable contributions</a:t>
            </a:r>
            <a:endParaRPr lang="en-US" sz="2100" b="0" dirty="0">
              <a:solidFill>
                <a:srgbClr val="151C77"/>
              </a:solidFill>
            </a:endParaRPr>
          </a:p>
          <a:p>
            <a:r>
              <a:rPr lang="en-US" sz="2100" dirty="0">
                <a:solidFill>
                  <a:srgbClr val="151C77"/>
                </a:solidFill>
              </a:rPr>
              <a:t>PO’s with certain levels of gross annual revenue must undergo audits and financial reviews at the PO’s own expense </a:t>
            </a:r>
          </a:p>
          <a:p>
            <a:pPr marL="0" indent="0">
              <a:buNone/>
            </a:pPr>
            <a:r>
              <a:rPr lang="en-US" sz="2100" dirty="0" smtClean="0">
                <a:solidFill>
                  <a:srgbClr val="151C77"/>
                </a:solidFill>
              </a:rPr>
              <a:t>    - </a:t>
            </a:r>
            <a:r>
              <a:rPr lang="en-US" sz="2100" dirty="0">
                <a:solidFill>
                  <a:srgbClr val="151C77"/>
                </a:solidFill>
              </a:rPr>
              <a:t>Maintain a two (2)-person accountability system for all cash transactions. Submit a basic annual financial report to PO coordinator quarterly</a:t>
            </a:r>
          </a:p>
          <a:p>
            <a:pPr marL="0" indent="0">
              <a:buNone/>
            </a:pPr>
            <a:endParaRPr lang="en-US" sz="2000" b="0" dirty="0">
              <a:solidFill>
                <a:srgbClr val="151C77"/>
              </a:solidFill>
            </a:endParaRPr>
          </a:p>
          <a:p>
            <a:pPr marL="0" lvl="1" indent="0">
              <a:lnSpc>
                <a:spcPct val="90000"/>
              </a:lnSpc>
              <a:buSzPct val="70000"/>
              <a:buNone/>
            </a:pPr>
            <a:endParaRPr lang="en-US" dirty="0">
              <a:ea typeface="+mn-ea"/>
              <a:cs typeface="+mn-cs"/>
            </a:endParaRPr>
          </a:p>
        </p:txBody>
      </p:sp>
      <p:pic>
        <p:nvPicPr>
          <p:cNvPr id="3" name="Picture 2">
            <a:extLst>
              <a:ext uri="{FF2B5EF4-FFF2-40B4-BE49-F238E27FC236}">
                <a16:creationId xmlns:a16="http://schemas.microsoft.com/office/drawing/2014/main" id="{0CEB4D09-8343-7342-AEC6-44F75C704B6A}"/>
              </a:ext>
            </a:extLst>
          </p:cNvPr>
          <p:cNvPicPr>
            <a:picLocks noChangeAspect="1"/>
          </p:cNvPicPr>
          <p:nvPr/>
        </p:nvPicPr>
        <p:blipFill>
          <a:blip r:embed="rId3"/>
          <a:stretch>
            <a:fillRect/>
          </a:stretch>
        </p:blipFill>
        <p:spPr>
          <a:xfrm>
            <a:off x="741145" y="5062888"/>
            <a:ext cx="7565457" cy="13282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1"/>
          </p:nvPr>
        </p:nvSpPr>
        <p:spPr>
          <a:noFill/>
        </p:spPr>
        <p:txBody>
          <a:bodyPr/>
          <a:lstStyle/>
          <a:p>
            <a:fld id="{1FDE0B6B-B297-4494-BE89-2A429F580E25}" type="slidenum">
              <a:rPr lang="en-US" smtClean="0"/>
              <a:pPr/>
              <a:t>11</a:t>
            </a:fld>
            <a:endParaRPr lang="en-US" dirty="0">
              <a:solidFill>
                <a:schemeClr val="bg2"/>
              </a:solidFill>
            </a:endParaRPr>
          </a:p>
        </p:txBody>
      </p:sp>
      <p:sp>
        <p:nvSpPr>
          <p:cNvPr id="19460" name="Rectangle 2"/>
          <p:cNvSpPr>
            <a:spLocks noGrp="1" noChangeArrowheads="1"/>
          </p:cNvSpPr>
          <p:nvPr>
            <p:ph type="title"/>
          </p:nvPr>
        </p:nvSpPr>
        <p:spPr>
          <a:xfrm>
            <a:off x="1577009" y="0"/>
            <a:ext cx="6145125" cy="1219200"/>
          </a:xfrm>
        </p:spPr>
        <p:txBody>
          <a:bodyPr/>
          <a:lstStyle/>
          <a:p>
            <a:pPr algn="ctr"/>
            <a:r>
              <a:rPr lang="en-US" sz="4000" i="0" dirty="0"/>
              <a:t>Liability</a:t>
            </a:r>
            <a:endParaRPr lang="en-US" sz="4000" dirty="0"/>
          </a:p>
        </p:txBody>
      </p:sp>
      <p:sp>
        <p:nvSpPr>
          <p:cNvPr id="19461" name="Rectangle 3"/>
          <p:cNvSpPr>
            <a:spLocks noGrp="1" noChangeArrowheads="1"/>
          </p:cNvSpPr>
          <p:nvPr>
            <p:ph type="body" sz="half" idx="1"/>
          </p:nvPr>
        </p:nvSpPr>
        <p:spPr>
          <a:xfrm>
            <a:off x="476250" y="1289154"/>
            <a:ext cx="8294688" cy="5096656"/>
          </a:xfrm>
          <a:ln>
            <a:noFill/>
          </a:ln>
        </p:spPr>
        <p:txBody>
          <a:bodyPr/>
          <a:lstStyle/>
          <a:p>
            <a:r>
              <a:rPr lang="en-US" sz="2300" dirty="0">
                <a:solidFill>
                  <a:srgbClr val="000065"/>
                </a:solidFill>
                <a:latin typeface="Arial" panose="020B0604020202020204" pitchFamily="34" charset="0"/>
              </a:rPr>
              <a:t>PO/UA must have adequate insurance to provide liability coverage against personal injury or property damage claims that may arise from their activities or in case of medium-high risk event</a:t>
            </a:r>
            <a:endParaRPr lang="en-US" sz="2300" b="0" dirty="0">
              <a:solidFill>
                <a:srgbClr val="000065"/>
              </a:solidFill>
              <a:latin typeface="Arial" panose="020B0604020202020204" pitchFamily="34" charset="0"/>
            </a:endParaRPr>
          </a:p>
          <a:p>
            <a:r>
              <a:rPr lang="en-US" sz="2300" dirty="0">
                <a:solidFill>
                  <a:srgbClr val="000065"/>
                </a:solidFill>
                <a:latin typeface="Arial" panose="020B0604020202020204" pitchFamily="34" charset="0"/>
              </a:rPr>
              <a:t>Installation Commander waives requirement if the risk of liability is negligible.  </a:t>
            </a:r>
            <a:r>
              <a:rPr lang="en-US" sz="2300" dirty="0">
                <a:solidFill>
                  <a:srgbClr val="151C77"/>
                </a:solidFill>
                <a:latin typeface="Arial" panose="020B0604020202020204" pitchFamily="34" charset="0"/>
                <a:cs typeface="Arial" panose="020B0604020202020204" pitchFamily="34" charset="0"/>
              </a:rPr>
              <a:t>The absence of liability insurance places members personal assets immediately at risk in the event of PO liability </a:t>
            </a:r>
          </a:p>
          <a:p>
            <a:endParaRPr lang="en-US" sz="2500" dirty="0">
              <a:solidFill>
                <a:srgbClr val="000065"/>
              </a:solidFill>
              <a:latin typeface="Arial" panose="020B0604020202020204" pitchFamily="34" charset="0"/>
            </a:endParaRPr>
          </a:p>
          <a:p>
            <a:pPr marL="0" indent="0">
              <a:lnSpc>
                <a:spcPct val="80000"/>
              </a:lnSpc>
              <a:buNone/>
            </a:pPr>
            <a:endParaRPr lang="en-US" sz="1400" dirty="0">
              <a:solidFill>
                <a:srgbClr val="0C2D83"/>
              </a:solidFill>
            </a:endParaRPr>
          </a:p>
        </p:txBody>
      </p:sp>
      <p:pic>
        <p:nvPicPr>
          <p:cNvPr id="3" name="Picture 2">
            <a:extLst>
              <a:ext uri="{FF2B5EF4-FFF2-40B4-BE49-F238E27FC236}">
                <a16:creationId xmlns:a16="http://schemas.microsoft.com/office/drawing/2014/main" id="{90439D6D-C628-0E4D-8BD6-DF96E332AB6C}"/>
              </a:ext>
            </a:extLst>
          </p:cNvPr>
          <p:cNvPicPr>
            <a:picLocks noChangeAspect="1"/>
          </p:cNvPicPr>
          <p:nvPr/>
        </p:nvPicPr>
        <p:blipFill>
          <a:blip r:embed="rId3"/>
          <a:stretch>
            <a:fillRect/>
          </a:stretch>
        </p:blipFill>
        <p:spPr>
          <a:xfrm>
            <a:off x="476250" y="4853783"/>
            <a:ext cx="8105920" cy="15320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1"/>
          </p:nvPr>
        </p:nvSpPr>
        <p:spPr>
          <a:noFill/>
        </p:spPr>
        <p:txBody>
          <a:bodyPr/>
          <a:lstStyle/>
          <a:p>
            <a:fld id="{62FEFD81-7E6B-4AEE-8EAF-F9ED23E6FD45}" type="slidenum">
              <a:rPr lang="en-US" smtClean="0"/>
              <a:pPr/>
              <a:t>12</a:t>
            </a:fld>
            <a:endParaRPr lang="en-US" dirty="0">
              <a:solidFill>
                <a:schemeClr val="bg2"/>
              </a:solidFill>
            </a:endParaRPr>
          </a:p>
        </p:txBody>
      </p:sp>
      <p:sp>
        <p:nvSpPr>
          <p:cNvPr id="20484" name="Rectangle 2"/>
          <p:cNvSpPr>
            <a:spLocks noGrp="1" noChangeArrowheads="1"/>
          </p:cNvSpPr>
          <p:nvPr>
            <p:ph type="title"/>
          </p:nvPr>
        </p:nvSpPr>
        <p:spPr>
          <a:xfrm>
            <a:off x="1484242" y="0"/>
            <a:ext cx="6504057" cy="1143000"/>
          </a:xfrm>
        </p:spPr>
        <p:txBody>
          <a:bodyPr/>
          <a:lstStyle/>
          <a:p>
            <a:pPr algn="ctr"/>
            <a:r>
              <a:rPr lang="en-US" sz="4800" i="0" dirty="0" smtClean="0"/>
              <a:t>Taxes</a:t>
            </a:r>
            <a:endParaRPr lang="en-US" sz="4800" i="0" dirty="0">
              <a:solidFill>
                <a:schemeClr val="tx1"/>
              </a:solidFill>
            </a:endParaRPr>
          </a:p>
        </p:txBody>
      </p:sp>
      <p:sp>
        <p:nvSpPr>
          <p:cNvPr id="20485" name="Rectangle 3"/>
          <p:cNvSpPr>
            <a:spLocks noGrp="1" noChangeArrowheads="1"/>
          </p:cNvSpPr>
          <p:nvPr>
            <p:ph type="body" sz="half" idx="1"/>
          </p:nvPr>
        </p:nvSpPr>
        <p:spPr>
          <a:xfrm>
            <a:off x="325420" y="1271416"/>
            <a:ext cx="8418529" cy="5153589"/>
          </a:xfrm>
          <a:noFill/>
        </p:spPr>
        <p:txBody>
          <a:bodyPr/>
          <a:lstStyle/>
          <a:p>
            <a:r>
              <a:rPr lang="en-US" sz="2200" dirty="0">
                <a:solidFill>
                  <a:srgbClr val="151C77"/>
                </a:solidFill>
              </a:rPr>
              <a:t>IAW AFI 34-223, para 10.17. “</a:t>
            </a:r>
            <a:r>
              <a:rPr lang="en-US" sz="2200" b="0" dirty="0" smtClean="0">
                <a:solidFill>
                  <a:srgbClr val="151C77"/>
                </a:solidFill>
              </a:rPr>
              <a:t>POs </a:t>
            </a:r>
            <a:r>
              <a:rPr lang="en-US" sz="2200" b="0" dirty="0">
                <a:solidFill>
                  <a:srgbClr val="151C77"/>
                </a:solidFill>
              </a:rPr>
              <a:t>and </a:t>
            </a:r>
            <a:r>
              <a:rPr lang="en-US" sz="2200" b="0" dirty="0" smtClean="0">
                <a:solidFill>
                  <a:srgbClr val="151C77"/>
                </a:solidFill>
              </a:rPr>
              <a:t>UAs </a:t>
            </a:r>
            <a:r>
              <a:rPr lang="en-US" sz="2200" b="0" dirty="0">
                <a:solidFill>
                  <a:srgbClr val="151C77"/>
                </a:solidFill>
              </a:rPr>
              <a:t>must comply with all applicable federal, state, local, and foreign laws governing like civilian activities</a:t>
            </a:r>
            <a:r>
              <a:rPr lang="en-US" sz="2200" dirty="0">
                <a:solidFill>
                  <a:srgbClr val="151C77"/>
                </a:solidFill>
              </a:rPr>
              <a:t>.” </a:t>
            </a:r>
          </a:p>
          <a:p>
            <a:r>
              <a:rPr lang="en-US" sz="2200" dirty="0">
                <a:solidFill>
                  <a:srgbClr val="151C77"/>
                </a:solidFill>
              </a:rPr>
              <a:t>PO/UA should retain copies of tax status for records and may provide a copy for digital filing to the PO coordinator, but is not required to. </a:t>
            </a:r>
          </a:p>
          <a:p>
            <a:r>
              <a:rPr lang="en-US" sz="2200" dirty="0">
                <a:solidFill>
                  <a:srgbClr val="151C77"/>
                </a:solidFill>
              </a:rPr>
              <a:t>For more information see IRS Publication 557 (Section 501 (c)(19), visit:</a:t>
            </a:r>
          </a:p>
          <a:p>
            <a:pPr marL="0" indent="0">
              <a:buNone/>
            </a:pPr>
            <a:r>
              <a:rPr lang="en-US" sz="2200" dirty="0" smtClean="0">
                <a:solidFill>
                  <a:srgbClr val="151C77"/>
                </a:solidFill>
              </a:rPr>
              <a:t>    -</a:t>
            </a:r>
            <a:r>
              <a:rPr lang="en-US" sz="1800" dirty="0" smtClean="0">
                <a:solidFill>
                  <a:srgbClr val="151C77"/>
                </a:solidFill>
              </a:rPr>
              <a:t> </a:t>
            </a:r>
            <a:r>
              <a:rPr lang="en-US" sz="1800" dirty="0">
                <a:solidFill>
                  <a:srgbClr val="151C77"/>
                </a:solidFill>
              </a:rPr>
              <a:t>https://www.irs.gov/charities-non-profits/applying-for-tax-exempt-status</a:t>
            </a:r>
          </a:p>
          <a:p>
            <a:r>
              <a:rPr lang="en-US" sz="2000" dirty="0">
                <a:solidFill>
                  <a:srgbClr val="FF0000"/>
                </a:solidFill>
              </a:rPr>
              <a:t>Establishing a PO/UA, does not mean </a:t>
            </a:r>
            <a:r>
              <a:rPr lang="en-US" sz="2000" dirty="0" smtClean="0">
                <a:solidFill>
                  <a:srgbClr val="FF0000"/>
                </a:solidFill>
              </a:rPr>
              <a:t>you                                      </a:t>
            </a:r>
            <a:r>
              <a:rPr lang="en-US" sz="2000" dirty="0">
                <a:solidFill>
                  <a:srgbClr val="FF0000"/>
                </a:solidFill>
              </a:rPr>
              <a:t>are automatically exempt!</a:t>
            </a:r>
          </a:p>
          <a:p>
            <a:pPr marL="0" indent="0">
              <a:buNone/>
            </a:pPr>
            <a:endParaRPr lang="en-US" sz="1600" b="0" dirty="0"/>
          </a:p>
          <a:p>
            <a:pPr lvl="2" algn="r">
              <a:buFont typeface="Wingdings" pitchFamily="2" charset="2"/>
              <a:buNone/>
            </a:pPr>
            <a:endParaRPr lang="en-US" sz="2800" dirty="0"/>
          </a:p>
        </p:txBody>
      </p:sp>
      <p:pic>
        <p:nvPicPr>
          <p:cNvPr id="2" name="Picture 1">
            <a:extLst>
              <a:ext uri="{FF2B5EF4-FFF2-40B4-BE49-F238E27FC236}">
                <a16:creationId xmlns:a16="http://schemas.microsoft.com/office/drawing/2014/main" id="{FA9BC2E1-7E03-6C41-AC5E-4FAB5CA142CB}"/>
              </a:ext>
            </a:extLst>
          </p:cNvPr>
          <p:cNvPicPr>
            <a:picLocks noChangeAspect="1"/>
          </p:cNvPicPr>
          <p:nvPr/>
        </p:nvPicPr>
        <p:blipFill>
          <a:blip r:embed="rId3"/>
          <a:stretch>
            <a:fillRect/>
          </a:stretch>
        </p:blipFill>
        <p:spPr>
          <a:xfrm>
            <a:off x="5806397" y="4831882"/>
            <a:ext cx="2947177" cy="15642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1"/>
          </p:nvPr>
        </p:nvSpPr>
        <p:spPr>
          <a:noFill/>
        </p:spPr>
        <p:txBody>
          <a:bodyPr/>
          <a:lstStyle/>
          <a:p>
            <a:fld id="{532FD7C3-9379-433E-B5DA-CEE8380A54E2}" type="slidenum">
              <a:rPr lang="en-US" smtClean="0"/>
              <a:pPr/>
              <a:t>13</a:t>
            </a:fld>
            <a:endParaRPr lang="en-US" dirty="0">
              <a:solidFill>
                <a:schemeClr val="bg2"/>
              </a:solidFill>
            </a:endParaRPr>
          </a:p>
        </p:txBody>
      </p:sp>
      <p:sp>
        <p:nvSpPr>
          <p:cNvPr id="16388" name="Rectangle 2"/>
          <p:cNvSpPr>
            <a:spLocks noGrp="1" noChangeArrowheads="1"/>
          </p:cNvSpPr>
          <p:nvPr>
            <p:ph type="title"/>
          </p:nvPr>
        </p:nvSpPr>
        <p:spPr>
          <a:xfrm>
            <a:off x="1596887" y="0"/>
            <a:ext cx="6391413" cy="1219200"/>
          </a:xfrm>
        </p:spPr>
        <p:txBody>
          <a:bodyPr/>
          <a:lstStyle/>
          <a:p>
            <a:pPr algn="ctr"/>
            <a:r>
              <a:rPr lang="en-US" sz="4000" i="0" dirty="0"/>
              <a:t>Fundraising</a:t>
            </a:r>
            <a:endParaRPr lang="en-US" sz="4000" i="0" dirty="0">
              <a:solidFill>
                <a:schemeClr val="tx1"/>
              </a:solidFill>
            </a:endParaRPr>
          </a:p>
        </p:txBody>
      </p:sp>
      <p:sp>
        <p:nvSpPr>
          <p:cNvPr id="16389" name="Rectangle 3"/>
          <p:cNvSpPr>
            <a:spLocks noGrp="1" noChangeArrowheads="1"/>
          </p:cNvSpPr>
          <p:nvPr>
            <p:ph type="body" sz="half" idx="1"/>
          </p:nvPr>
        </p:nvSpPr>
        <p:spPr>
          <a:xfrm>
            <a:off x="273377" y="1234912"/>
            <a:ext cx="8636523" cy="5153010"/>
          </a:xfrm>
          <a:ln>
            <a:noFill/>
          </a:ln>
        </p:spPr>
        <p:txBody>
          <a:bodyPr/>
          <a:lstStyle/>
          <a:p>
            <a:pPr marL="0" indent="0">
              <a:buNone/>
            </a:pPr>
            <a:r>
              <a:rPr lang="en-US" sz="1900" dirty="0">
                <a:solidFill>
                  <a:srgbClr val="151C77"/>
                </a:solidFill>
              </a:rPr>
              <a:t>PO/UA may conduct occasional fundraising- defined as no more than 3 per Quarter of the Fiscal Year</a:t>
            </a:r>
            <a:endParaRPr lang="en-US" sz="1900" b="0" dirty="0">
              <a:solidFill>
                <a:srgbClr val="151C77"/>
              </a:solidFill>
            </a:endParaRPr>
          </a:p>
          <a:p>
            <a:r>
              <a:rPr lang="en-US" sz="1900" dirty="0" smtClean="0">
                <a:solidFill>
                  <a:srgbClr val="FF0000"/>
                </a:solidFill>
              </a:rPr>
              <a:t>POs MUST obtain approval for on and off base fundraisers </a:t>
            </a:r>
          </a:p>
          <a:p>
            <a:r>
              <a:rPr lang="en-US" sz="1900" dirty="0" smtClean="0">
                <a:solidFill>
                  <a:srgbClr val="151C77"/>
                </a:solidFill>
              </a:rPr>
              <a:t>POs </a:t>
            </a:r>
            <a:r>
              <a:rPr lang="en-US" sz="1900" dirty="0">
                <a:solidFill>
                  <a:srgbClr val="151C77"/>
                </a:solidFill>
              </a:rPr>
              <a:t>m</a:t>
            </a:r>
            <a:r>
              <a:rPr lang="en-US" sz="1900" dirty="0" smtClean="0">
                <a:solidFill>
                  <a:srgbClr val="151C77"/>
                </a:solidFill>
              </a:rPr>
              <a:t>ust be compliant/current to fund raise</a:t>
            </a:r>
          </a:p>
          <a:p>
            <a:r>
              <a:rPr lang="en-US" sz="1900" dirty="0" smtClean="0">
                <a:solidFill>
                  <a:srgbClr val="151C77"/>
                </a:solidFill>
              </a:rPr>
              <a:t>Must not engage in activities that duplicate or compete with AAFES, MWR, or any FSS (except Thrift Store) </a:t>
            </a:r>
            <a:endParaRPr lang="en-US" sz="1900" b="0" dirty="0" smtClean="0">
              <a:solidFill>
                <a:srgbClr val="151C77"/>
              </a:solidFill>
            </a:endParaRPr>
          </a:p>
          <a:p>
            <a:r>
              <a:rPr lang="en-US" sz="1900" dirty="0" smtClean="0">
                <a:solidFill>
                  <a:srgbClr val="151C77"/>
                </a:solidFill>
              </a:rPr>
              <a:t>Must not operate amusement machines, or games of chance (lottery, bingo, raffles)</a:t>
            </a:r>
          </a:p>
          <a:p>
            <a:r>
              <a:rPr lang="en-US" sz="1900" dirty="0" smtClean="0">
                <a:solidFill>
                  <a:srgbClr val="151C77"/>
                </a:solidFill>
              </a:rPr>
              <a:t>No selling or serving of alcohol (AFI 34-223 para. 10.14                 additional guidance)</a:t>
            </a:r>
          </a:p>
          <a:p>
            <a:r>
              <a:rPr lang="en-US" sz="1900" dirty="0" smtClean="0">
                <a:solidFill>
                  <a:srgbClr val="151C77"/>
                </a:solidFill>
              </a:rPr>
              <a:t>Must be away from the workplace </a:t>
            </a:r>
            <a:r>
              <a:rPr lang="en-US" sz="1850" dirty="0" smtClean="0">
                <a:solidFill>
                  <a:srgbClr val="151C77"/>
                </a:solidFill>
              </a:rPr>
              <a:t>(</a:t>
            </a:r>
            <a:r>
              <a:rPr lang="en-US" sz="1850" i="1" dirty="0" smtClean="0">
                <a:solidFill>
                  <a:srgbClr val="151C77"/>
                </a:solidFill>
              </a:rPr>
              <a:t>can be in common areas</a:t>
            </a:r>
            <a:r>
              <a:rPr lang="en-US" sz="1850" dirty="0" smtClean="0">
                <a:solidFill>
                  <a:srgbClr val="151C77"/>
                </a:solidFill>
              </a:rPr>
              <a:t>)</a:t>
            </a:r>
          </a:p>
          <a:p>
            <a:r>
              <a:rPr lang="en-US" sz="1900" dirty="0" smtClean="0">
                <a:solidFill>
                  <a:srgbClr val="151C77"/>
                </a:solidFill>
              </a:rPr>
              <a:t>Uniform or during duty time is not allowed </a:t>
            </a:r>
          </a:p>
          <a:p>
            <a:r>
              <a:rPr lang="en-US" sz="1900" dirty="0" smtClean="0">
                <a:solidFill>
                  <a:srgbClr val="FF0000"/>
                </a:solidFill>
              </a:rPr>
              <a:t>UAs cannot fundraise off base</a:t>
            </a:r>
            <a:endParaRPr lang="en-US" sz="1900" dirty="0"/>
          </a:p>
        </p:txBody>
      </p:sp>
      <p:pic>
        <p:nvPicPr>
          <p:cNvPr id="2" name="Picture 1">
            <a:extLst>
              <a:ext uri="{FF2B5EF4-FFF2-40B4-BE49-F238E27FC236}">
                <a16:creationId xmlns:a16="http://schemas.microsoft.com/office/drawing/2014/main" id="{E046E29E-43AD-1249-97D2-E8E4604721B3}"/>
              </a:ext>
            </a:extLst>
          </p:cNvPr>
          <p:cNvPicPr>
            <a:picLocks noChangeAspect="1"/>
          </p:cNvPicPr>
          <p:nvPr/>
        </p:nvPicPr>
        <p:blipFill>
          <a:blip r:embed="rId3"/>
          <a:stretch>
            <a:fillRect/>
          </a:stretch>
        </p:blipFill>
        <p:spPr>
          <a:xfrm>
            <a:off x="7462673" y="3927107"/>
            <a:ext cx="1527323" cy="24640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F8E8-4AB5-1749-883B-E1452405D03B}"/>
              </a:ext>
            </a:extLst>
          </p:cNvPr>
          <p:cNvSpPr>
            <a:spLocks noGrp="1"/>
          </p:cNvSpPr>
          <p:nvPr>
            <p:ph type="title"/>
          </p:nvPr>
        </p:nvSpPr>
        <p:spPr>
          <a:xfrm>
            <a:off x="1510748" y="0"/>
            <a:ext cx="6420678" cy="1219200"/>
          </a:xfrm>
        </p:spPr>
        <p:txBody>
          <a:bodyPr/>
          <a:lstStyle/>
          <a:p>
            <a:pPr algn="ctr"/>
            <a:r>
              <a:rPr lang="en-US" sz="4000" i="0" dirty="0"/>
              <a:t>Raffles</a:t>
            </a:r>
          </a:p>
        </p:txBody>
      </p:sp>
      <p:sp>
        <p:nvSpPr>
          <p:cNvPr id="5" name="Slide Number Placeholder 4">
            <a:extLst>
              <a:ext uri="{FF2B5EF4-FFF2-40B4-BE49-F238E27FC236}">
                <a16:creationId xmlns:a16="http://schemas.microsoft.com/office/drawing/2014/main" id="{39CB5A8B-48F6-5D48-8B42-6D02E5F15373}"/>
              </a:ext>
            </a:extLst>
          </p:cNvPr>
          <p:cNvSpPr>
            <a:spLocks noGrp="1"/>
          </p:cNvSpPr>
          <p:nvPr>
            <p:ph type="sldNum" sz="quarter" idx="11"/>
          </p:nvPr>
        </p:nvSpPr>
        <p:spPr/>
        <p:txBody>
          <a:bodyPr/>
          <a:lstStyle/>
          <a:p>
            <a:pPr>
              <a:defRPr/>
            </a:pPr>
            <a:fld id="{76540AB5-BD7D-4CCA-9EBC-E8014AEE3BC5}" type="slidenum">
              <a:rPr lang="en-US" smtClean="0"/>
              <a:pPr>
                <a:defRPr/>
              </a:pPr>
              <a:t>14</a:t>
            </a:fld>
            <a:endParaRPr lang="en-US" dirty="0">
              <a:solidFill>
                <a:schemeClr val="bg2"/>
              </a:solidFill>
            </a:endParaRPr>
          </a:p>
        </p:txBody>
      </p:sp>
      <p:sp>
        <p:nvSpPr>
          <p:cNvPr id="7" name="Content Placeholder 6">
            <a:extLst>
              <a:ext uri="{FF2B5EF4-FFF2-40B4-BE49-F238E27FC236}">
                <a16:creationId xmlns:a16="http://schemas.microsoft.com/office/drawing/2014/main" id="{13276E7C-7C44-174F-B3EE-FFAE380B0537}"/>
              </a:ext>
            </a:extLst>
          </p:cNvPr>
          <p:cNvSpPr>
            <a:spLocks noGrp="1"/>
          </p:cNvSpPr>
          <p:nvPr>
            <p:ph sz="half" idx="1"/>
          </p:nvPr>
        </p:nvSpPr>
        <p:spPr>
          <a:xfrm>
            <a:off x="276223" y="1295004"/>
            <a:ext cx="8722003" cy="5060076"/>
          </a:xfrm>
        </p:spPr>
        <p:txBody>
          <a:bodyPr/>
          <a:lstStyle/>
          <a:p>
            <a:r>
              <a:rPr lang="en-US" sz="1850" dirty="0" smtClean="0">
                <a:solidFill>
                  <a:srgbClr val="151C77"/>
                </a:solidFill>
              </a:rPr>
              <a:t>Raffles must be authorized in advance by the installation Commander or designee </a:t>
            </a:r>
          </a:p>
          <a:p>
            <a:r>
              <a:rPr lang="en-US" sz="1850" dirty="0" smtClean="0">
                <a:solidFill>
                  <a:srgbClr val="151C77"/>
                </a:solidFill>
              </a:rPr>
              <a:t>Must </a:t>
            </a:r>
            <a:r>
              <a:rPr lang="en-US" sz="1850" dirty="0">
                <a:solidFill>
                  <a:srgbClr val="151C77"/>
                </a:solidFill>
              </a:rPr>
              <a:t>be held to support the PO’s routine operations or for the direct benefit of DoD personnel and/or family members (i.e. scholarships for DoD personnel and dependents) </a:t>
            </a:r>
          </a:p>
          <a:p>
            <a:r>
              <a:rPr lang="en-US" sz="1850" dirty="0">
                <a:solidFill>
                  <a:srgbClr val="FF0000"/>
                </a:solidFill>
              </a:rPr>
              <a:t>May not </a:t>
            </a:r>
            <a:r>
              <a:rPr lang="en-US" sz="1850" dirty="0">
                <a:solidFill>
                  <a:srgbClr val="151C77"/>
                </a:solidFill>
              </a:rPr>
              <a:t>be </a:t>
            </a:r>
            <a:r>
              <a:rPr lang="en-US" sz="1850" dirty="0" smtClean="0">
                <a:solidFill>
                  <a:srgbClr val="151C77"/>
                </a:solidFill>
              </a:rPr>
              <a:t>conducted </a:t>
            </a:r>
            <a:r>
              <a:rPr lang="en-US" sz="1850" dirty="0">
                <a:solidFill>
                  <a:srgbClr val="151C77"/>
                </a:solidFill>
              </a:rPr>
              <a:t>to raise money for an outside cause local/national groups or local/national charities (</a:t>
            </a:r>
            <a:r>
              <a:rPr lang="en-US" sz="1850" dirty="0" smtClean="0">
                <a:solidFill>
                  <a:srgbClr val="151C77"/>
                </a:solidFill>
              </a:rPr>
              <a:t>includes CFC).</a:t>
            </a:r>
            <a:r>
              <a:rPr lang="en-US" sz="1850" dirty="0">
                <a:solidFill>
                  <a:srgbClr val="151C77"/>
                </a:solidFill>
              </a:rPr>
              <a:t>  </a:t>
            </a:r>
            <a:endParaRPr lang="en-US" sz="1850" dirty="0" smtClean="0">
              <a:solidFill>
                <a:srgbClr val="151C77"/>
              </a:solidFill>
            </a:endParaRPr>
          </a:p>
          <a:p>
            <a:r>
              <a:rPr lang="en-US" sz="1850" dirty="0" smtClean="0">
                <a:solidFill>
                  <a:srgbClr val="151C77"/>
                </a:solidFill>
              </a:rPr>
              <a:t>May </a:t>
            </a:r>
            <a:r>
              <a:rPr lang="en-US" sz="1850" dirty="0">
                <a:solidFill>
                  <a:srgbClr val="151C77"/>
                </a:solidFill>
              </a:rPr>
              <a:t>be utilized for benefiting AFAF if 100% of donations go to the </a:t>
            </a:r>
            <a:r>
              <a:rPr lang="en-US" sz="1850" dirty="0" smtClean="0">
                <a:solidFill>
                  <a:srgbClr val="151C77"/>
                </a:solidFill>
              </a:rPr>
              <a:t>fund</a:t>
            </a:r>
          </a:p>
          <a:p>
            <a:r>
              <a:rPr lang="en-US" sz="1850" dirty="0" smtClean="0">
                <a:solidFill>
                  <a:srgbClr val="151C77"/>
                </a:solidFill>
              </a:rPr>
              <a:t>Raffles will not be conducted in the workplace</a:t>
            </a:r>
            <a:endParaRPr lang="en-US" sz="1850" dirty="0">
              <a:solidFill>
                <a:srgbClr val="151C77"/>
              </a:solidFill>
            </a:endParaRPr>
          </a:p>
          <a:p>
            <a:r>
              <a:rPr lang="en-US" sz="1850" dirty="0">
                <a:solidFill>
                  <a:srgbClr val="151C77"/>
                </a:solidFill>
              </a:rPr>
              <a:t>Raffles must comply with State and local laws (</a:t>
            </a:r>
            <a:r>
              <a:rPr lang="en-US" sz="1850" dirty="0" smtClean="0">
                <a:solidFill>
                  <a:srgbClr val="151C77"/>
                </a:solidFill>
              </a:rPr>
              <a:t>securing a license/permits</a:t>
            </a:r>
            <a:r>
              <a:rPr lang="en-US" sz="1850" dirty="0">
                <a:solidFill>
                  <a:srgbClr val="151C77"/>
                </a:solidFill>
              </a:rPr>
              <a:t>)</a:t>
            </a:r>
          </a:p>
          <a:p>
            <a:r>
              <a:rPr lang="en-US" sz="1850" dirty="0" smtClean="0">
                <a:solidFill>
                  <a:srgbClr val="151C77"/>
                </a:solidFill>
              </a:rPr>
              <a:t>Counts toward 3 per quarter fund raisers</a:t>
            </a:r>
          </a:p>
          <a:p>
            <a:r>
              <a:rPr lang="en-US" sz="1850" dirty="0" smtClean="0">
                <a:solidFill>
                  <a:srgbClr val="FF0000"/>
                </a:solidFill>
              </a:rPr>
              <a:t>UA’s </a:t>
            </a:r>
            <a:r>
              <a:rPr lang="en-US" sz="1850" dirty="0">
                <a:solidFill>
                  <a:srgbClr val="FF0000"/>
                </a:solidFill>
              </a:rPr>
              <a:t>are prohibited from conducting </a:t>
            </a:r>
            <a:r>
              <a:rPr lang="en-US" sz="1850" dirty="0" smtClean="0">
                <a:solidFill>
                  <a:srgbClr val="FF0000"/>
                </a:solidFill>
              </a:rPr>
              <a:t>raffles</a:t>
            </a:r>
            <a:endParaRPr lang="en-US" sz="1850" dirty="0"/>
          </a:p>
        </p:txBody>
      </p:sp>
      <p:pic>
        <p:nvPicPr>
          <p:cNvPr id="9" name="Picture 8">
            <a:extLst>
              <a:ext uri="{FF2B5EF4-FFF2-40B4-BE49-F238E27FC236}">
                <a16:creationId xmlns:a16="http://schemas.microsoft.com/office/drawing/2014/main" id="{54249955-8C56-C04C-83C0-CDCA3106A164}"/>
              </a:ext>
            </a:extLst>
          </p:cNvPr>
          <p:cNvPicPr>
            <a:picLocks noChangeAspect="1"/>
          </p:cNvPicPr>
          <p:nvPr/>
        </p:nvPicPr>
        <p:blipFill>
          <a:blip r:embed="rId2"/>
          <a:stretch>
            <a:fillRect/>
          </a:stretch>
        </p:blipFill>
        <p:spPr>
          <a:xfrm>
            <a:off x="6861487" y="5683506"/>
            <a:ext cx="1881137" cy="747378"/>
          </a:xfrm>
          <a:prstGeom prst="rect">
            <a:avLst/>
          </a:prstGeom>
        </p:spPr>
      </p:pic>
    </p:spTree>
    <p:extLst>
      <p:ext uri="{BB962C8B-B14F-4D97-AF65-F5344CB8AC3E}">
        <p14:creationId xmlns:p14="http://schemas.microsoft.com/office/powerpoint/2010/main" val="295074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1"/>
          </p:nvPr>
        </p:nvSpPr>
        <p:spPr>
          <a:noFill/>
        </p:spPr>
        <p:txBody>
          <a:bodyPr/>
          <a:lstStyle/>
          <a:p>
            <a:fld id="{532FD7C3-9379-433E-B5DA-CEE8380A54E2}" type="slidenum">
              <a:rPr lang="en-US" smtClean="0"/>
              <a:pPr/>
              <a:t>15</a:t>
            </a:fld>
            <a:endParaRPr lang="en-US" dirty="0">
              <a:solidFill>
                <a:schemeClr val="bg2"/>
              </a:solidFill>
            </a:endParaRPr>
          </a:p>
        </p:txBody>
      </p:sp>
      <p:sp>
        <p:nvSpPr>
          <p:cNvPr id="16388" name="Rectangle 2"/>
          <p:cNvSpPr>
            <a:spLocks noGrp="1" noChangeArrowheads="1"/>
          </p:cNvSpPr>
          <p:nvPr>
            <p:ph type="title"/>
          </p:nvPr>
        </p:nvSpPr>
        <p:spPr/>
        <p:txBody>
          <a:bodyPr/>
          <a:lstStyle/>
          <a:p>
            <a:pPr algn="ctr"/>
            <a:r>
              <a:rPr lang="en-US" sz="4000" i="0" dirty="0"/>
              <a:t>Advertising</a:t>
            </a:r>
            <a:endParaRPr lang="en-US" sz="4000" i="0" dirty="0">
              <a:solidFill>
                <a:schemeClr val="tx1"/>
              </a:solidFill>
            </a:endParaRPr>
          </a:p>
        </p:txBody>
      </p:sp>
      <p:sp>
        <p:nvSpPr>
          <p:cNvPr id="16389" name="Rectangle 3"/>
          <p:cNvSpPr>
            <a:spLocks noGrp="1" noChangeArrowheads="1"/>
          </p:cNvSpPr>
          <p:nvPr>
            <p:ph type="body" sz="half" idx="1"/>
          </p:nvPr>
        </p:nvSpPr>
        <p:spPr>
          <a:xfrm>
            <a:off x="367645" y="1300899"/>
            <a:ext cx="8434029" cy="5071621"/>
          </a:xfrm>
          <a:ln>
            <a:noFill/>
          </a:ln>
        </p:spPr>
        <p:txBody>
          <a:bodyPr/>
          <a:lstStyle/>
          <a:p>
            <a:pPr marL="0" indent="0">
              <a:buNone/>
            </a:pPr>
            <a:r>
              <a:rPr lang="en-US" sz="2600" dirty="0">
                <a:solidFill>
                  <a:srgbClr val="151C77"/>
                </a:solidFill>
                <a:latin typeface="+mj-lt"/>
              </a:rPr>
              <a:t>Flyers must display an easily visible PO disclaimer </a:t>
            </a:r>
          </a:p>
          <a:p>
            <a:r>
              <a:rPr lang="en-US" sz="2400" dirty="0">
                <a:solidFill>
                  <a:srgbClr val="151C77"/>
                </a:solidFill>
                <a:latin typeface="+mj-lt"/>
              </a:rPr>
              <a:t>Avoid the use of a</a:t>
            </a:r>
            <a:r>
              <a:rPr lang="en-US" sz="2400" dirty="0">
                <a:solidFill>
                  <a:srgbClr val="151C77"/>
                </a:solidFill>
              </a:rPr>
              <a:t>nything that gives the appearance of base/AF sanction </a:t>
            </a:r>
            <a:r>
              <a:rPr lang="en-US" sz="2400" dirty="0" smtClean="0">
                <a:solidFill>
                  <a:srgbClr val="151C77"/>
                </a:solidFill>
              </a:rPr>
              <a:t>(</a:t>
            </a:r>
            <a:r>
              <a:rPr lang="en-US" sz="2400" dirty="0">
                <a:solidFill>
                  <a:srgbClr val="151C77"/>
                </a:solidFill>
                <a:latin typeface="+mj-lt"/>
              </a:rPr>
              <a:t>r</a:t>
            </a:r>
            <a:r>
              <a:rPr lang="en-US" sz="2400" dirty="0" smtClean="0">
                <a:solidFill>
                  <a:srgbClr val="151C77"/>
                </a:solidFill>
                <a:latin typeface="+mj-lt"/>
              </a:rPr>
              <a:t>anks</a:t>
            </a:r>
            <a:r>
              <a:rPr lang="en-US" sz="2400" dirty="0">
                <a:solidFill>
                  <a:srgbClr val="151C77"/>
                </a:solidFill>
                <a:latin typeface="+mj-lt"/>
              </a:rPr>
              <a:t>, </a:t>
            </a:r>
            <a:r>
              <a:rPr lang="en-US" sz="2400" dirty="0" smtClean="0">
                <a:solidFill>
                  <a:srgbClr val="151C77"/>
                </a:solidFill>
                <a:latin typeface="+mj-lt"/>
              </a:rPr>
              <a:t>official </a:t>
            </a:r>
            <a:r>
              <a:rPr lang="en-US" sz="2400" dirty="0">
                <a:solidFill>
                  <a:srgbClr val="151C77"/>
                </a:solidFill>
                <a:latin typeface="+mj-lt"/>
              </a:rPr>
              <a:t>c</a:t>
            </a:r>
            <a:r>
              <a:rPr lang="en-US" sz="2400" dirty="0" smtClean="0">
                <a:solidFill>
                  <a:srgbClr val="151C77"/>
                </a:solidFill>
                <a:latin typeface="+mj-lt"/>
              </a:rPr>
              <a:t>ontact </a:t>
            </a:r>
            <a:r>
              <a:rPr lang="en-US" sz="2400" dirty="0">
                <a:solidFill>
                  <a:srgbClr val="151C77"/>
                </a:solidFill>
                <a:latin typeface="+mj-lt"/>
              </a:rPr>
              <a:t>info, logo, insignia, letterhead, etc.)</a:t>
            </a:r>
          </a:p>
          <a:p>
            <a:r>
              <a:rPr lang="en-US" sz="2400" dirty="0">
                <a:solidFill>
                  <a:srgbClr val="151C77"/>
                </a:solidFill>
                <a:latin typeface="+mj-lt"/>
              </a:rPr>
              <a:t>POs should have facility managers approval prior to hanging flyers </a:t>
            </a:r>
          </a:p>
          <a:p>
            <a:r>
              <a:rPr lang="en-US" sz="2400" dirty="0">
                <a:solidFill>
                  <a:srgbClr val="151C77"/>
                </a:solidFill>
                <a:latin typeface="+mj-lt"/>
              </a:rPr>
              <a:t>Fundraiser must be approved prior to </a:t>
            </a:r>
            <a:r>
              <a:rPr lang="en-US" sz="2400" dirty="0" smtClean="0">
                <a:solidFill>
                  <a:srgbClr val="151C77"/>
                </a:solidFill>
                <a:latin typeface="+mj-lt"/>
              </a:rPr>
              <a:t>advertising– this </a:t>
            </a:r>
            <a:r>
              <a:rPr lang="en-US" sz="2400" dirty="0">
                <a:solidFill>
                  <a:srgbClr val="151C77"/>
                </a:solidFill>
                <a:latin typeface="+mj-lt"/>
              </a:rPr>
              <a:t>includes </a:t>
            </a:r>
            <a:r>
              <a:rPr lang="en-US" sz="2400" dirty="0" smtClean="0">
                <a:solidFill>
                  <a:srgbClr val="151C77"/>
                </a:solidFill>
                <a:latin typeface="+mj-lt"/>
              </a:rPr>
              <a:t>bulletin </a:t>
            </a:r>
            <a:r>
              <a:rPr lang="en-US" sz="2400" dirty="0">
                <a:solidFill>
                  <a:srgbClr val="151C77"/>
                </a:solidFill>
                <a:latin typeface="+mj-lt"/>
              </a:rPr>
              <a:t>requests.</a:t>
            </a:r>
          </a:p>
          <a:p>
            <a:r>
              <a:rPr lang="en-US" sz="2400" dirty="0">
                <a:solidFill>
                  <a:srgbClr val="151C77"/>
                </a:solidFill>
                <a:latin typeface="+mj-lt"/>
              </a:rPr>
              <a:t>Any advertising should be submitted as a support document along with the fundraiser request </a:t>
            </a:r>
            <a:r>
              <a:rPr lang="en-US" sz="2400" dirty="0" smtClean="0">
                <a:solidFill>
                  <a:srgbClr val="151C77"/>
                </a:solidFill>
                <a:latin typeface="+mj-lt"/>
              </a:rPr>
              <a:t>form</a:t>
            </a:r>
            <a:endParaRPr lang="en-US" sz="2400" dirty="0">
              <a:solidFill>
                <a:srgbClr val="151C77"/>
              </a:solidFill>
              <a:latin typeface="+mj-lt"/>
            </a:endParaRPr>
          </a:p>
          <a:p>
            <a:pPr marL="0" indent="0">
              <a:buNone/>
            </a:pPr>
            <a:endParaRPr lang="en-US" dirty="0">
              <a:ea typeface="+mn-ea"/>
              <a:cs typeface="+mn-cs"/>
            </a:endParaRPr>
          </a:p>
        </p:txBody>
      </p:sp>
    </p:spTree>
    <p:extLst>
      <p:ext uri="{BB962C8B-B14F-4D97-AF65-F5344CB8AC3E}">
        <p14:creationId xmlns:p14="http://schemas.microsoft.com/office/powerpoint/2010/main" val="1845687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1"/>
          </p:nvPr>
        </p:nvSpPr>
        <p:spPr>
          <a:noFill/>
        </p:spPr>
        <p:txBody>
          <a:bodyPr/>
          <a:lstStyle/>
          <a:p>
            <a:fld id="{261E63DB-5F38-4F74-A9C2-FB549D54DF4F}" type="slidenum">
              <a:rPr lang="en-US" smtClean="0"/>
              <a:pPr/>
              <a:t>16</a:t>
            </a:fld>
            <a:endParaRPr lang="en-US" dirty="0">
              <a:solidFill>
                <a:schemeClr val="bg2"/>
              </a:solidFill>
            </a:endParaRPr>
          </a:p>
        </p:txBody>
      </p:sp>
      <p:sp>
        <p:nvSpPr>
          <p:cNvPr id="18436" name="Rectangle 2"/>
          <p:cNvSpPr>
            <a:spLocks noGrp="1" noChangeArrowheads="1"/>
          </p:cNvSpPr>
          <p:nvPr>
            <p:ph type="title"/>
          </p:nvPr>
        </p:nvSpPr>
        <p:spPr>
          <a:xfrm>
            <a:off x="1543878" y="0"/>
            <a:ext cx="6178256" cy="1219200"/>
          </a:xfrm>
        </p:spPr>
        <p:txBody>
          <a:bodyPr/>
          <a:lstStyle/>
          <a:p>
            <a:pPr algn="ctr"/>
            <a:r>
              <a:rPr lang="en-US" sz="4000" i="0" dirty="0"/>
              <a:t>Solicitation of Donations</a:t>
            </a:r>
            <a:endParaRPr lang="en-US" sz="4000" i="0" dirty="0">
              <a:solidFill>
                <a:schemeClr val="tx1"/>
              </a:solidFill>
            </a:endParaRPr>
          </a:p>
        </p:txBody>
      </p:sp>
      <p:sp>
        <p:nvSpPr>
          <p:cNvPr id="18437" name="Rectangle 3"/>
          <p:cNvSpPr>
            <a:spLocks noGrp="1" noChangeArrowheads="1"/>
          </p:cNvSpPr>
          <p:nvPr>
            <p:ph type="body" sz="half" idx="1"/>
          </p:nvPr>
        </p:nvSpPr>
        <p:spPr>
          <a:xfrm>
            <a:off x="284922" y="1295400"/>
            <a:ext cx="8693426" cy="5105400"/>
          </a:xfrm>
          <a:ln>
            <a:noFill/>
          </a:ln>
        </p:spPr>
        <p:txBody>
          <a:bodyPr/>
          <a:lstStyle/>
          <a:p>
            <a:r>
              <a:rPr lang="en-US" sz="2100" dirty="0">
                <a:solidFill>
                  <a:srgbClr val="151C77"/>
                </a:solidFill>
              </a:rPr>
              <a:t>POs may not make direct solicitations from non-members on the installation</a:t>
            </a:r>
            <a:endParaRPr lang="en-US" sz="2100" b="0" dirty="0">
              <a:solidFill>
                <a:srgbClr val="151C77"/>
              </a:solidFill>
            </a:endParaRPr>
          </a:p>
          <a:p>
            <a:r>
              <a:rPr lang="en-US" sz="2100" dirty="0">
                <a:solidFill>
                  <a:srgbClr val="151C77"/>
                </a:solidFill>
              </a:rPr>
              <a:t>PO’s may solicit off base but must clearly indicate that they are for a PO and not the base or any official part of the Air Force</a:t>
            </a:r>
            <a:endParaRPr lang="en-US" sz="2100" b="0" dirty="0">
              <a:solidFill>
                <a:srgbClr val="151C77"/>
              </a:solidFill>
            </a:endParaRPr>
          </a:p>
          <a:p>
            <a:r>
              <a:rPr lang="en-US" sz="2100" dirty="0">
                <a:solidFill>
                  <a:srgbClr val="151C77"/>
                </a:solidFill>
              </a:rPr>
              <a:t>UA’s may not solicit gifts/donations at any </a:t>
            </a:r>
            <a:r>
              <a:rPr lang="en-US" sz="2100" dirty="0" smtClean="0">
                <a:solidFill>
                  <a:srgbClr val="151C77"/>
                </a:solidFill>
              </a:rPr>
              <a:t>time</a:t>
            </a:r>
            <a:endParaRPr lang="en-US" sz="2100" dirty="0">
              <a:solidFill>
                <a:srgbClr val="151C77"/>
              </a:solidFill>
            </a:endParaRPr>
          </a:p>
          <a:p>
            <a:r>
              <a:rPr lang="en-US" sz="2100" dirty="0">
                <a:solidFill>
                  <a:srgbClr val="151C77"/>
                </a:solidFill>
              </a:rPr>
              <a:t>PO/UA may “accept” gifts as donations </a:t>
            </a:r>
          </a:p>
          <a:p>
            <a:r>
              <a:rPr lang="en-US" sz="2100" dirty="0" smtClean="0">
                <a:solidFill>
                  <a:srgbClr val="151C77"/>
                </a:solidFill>
              </a:rPr>
              <a:t>Donor/gift </a:t>
            </a:r>
            <a:r>
              <a:rPr lang="en-US" sz="2100" dirty="0">
                <a:solidFill>
                  <a:srgbClr val="151C77"/>
                </a:solidFill>
              </a:rPr>
              <a:t>recognition may not be made publicly- </a:t>
            </a:r>
            <a:r>
              <a:rPr lang="en-US" sz="2100" b="0" dirty="0">
                <a:solidFill>
                  <a:srgbClr val="151C77"/>
                </a:solidFill>
              </a:rPr>
              <a:t>Recognition can only be made to members of the PO/UA or those present at an event benefiting from the </a:t>
            </a:r>
            <a:r>
              <a:rPr lang="en-US" sz="2100" b="0" dirty="0" smtClean="0">
                <a:solidFill>
                  <a:srgbClr val="151C77"/>
                </a:solidFill>
              </a:rPr>
              <a:t>donation/gift</a:t>
            </a:r>
          </a:p>
          <a:p>
            <a:pPr marL="0" indent="0">
              <a:buNone/>
            </a:pPr>
            <a:endParaRPr lang="en-US" sz="2100" b="0" dirty="0">
              <a:solidFill>
                <a:srgbClr val="151C77"/>
              </a:solidFill>
            </a:endParaRPr>
          </a:p>
          <a:p>
            <a:pPr marL="0" indent="0">
              <a:buNone/>
            </a:pPr>
            <a:endParaRPr lang="en-US" sz="2100" b="0" dirty="0">
              <a:solidFill>
                <a:srgbClr val="151C77"/>
              </a:solidFill>
            </a:endParaRPr>
          </a:p>
          <a:p>
            <a:r>
              <a:rPr lang="en-US" sz="2100" dirty="0">
                <a:solidFill>
                  <a:srgbClr val="151C77"/>
                </a:solidFill>
              </a:rPr>
              <a:t>Avoid the word “</a:t>
            </a:r>
            <a:r>
              <a:rPr lang="en-US" sz="2100" dirty="0">
                <a:solidFill>
                  <a:srgbClr val="FF0000"/>
                </a:solidFill>
              </a:rPr>
              <a:t>Sponsor</a:t>
            </a:r>
            <a:r>
              <a:rPr lang="en-US" sz="2100" dirty="0">
                <a:solidFill>
                  <a:srgbClr val="151C77"/>
                </a:solidFill>
              </a:rPr>
              <a:t>” or “</a:t>
            </a:r>
            <a:r>
              <a:rPr lang="en-US" sz="2100" dirty="0">
                <a:solidFill>
                  <a:srgbClr val="FF0000"/>
                </a:solidFill>
              </a:rPr>
              <a:t>Sponsorship</a:t>
            </a:r>
            <a:r>
              <a:rPr lang="en-US" sz="2100" dirty="0" smtClean="0">
                <a:solidFill>
                  <a:srgbClr val="151C77"/>
                </a:solidFill>
              </a:rPr>
              <a:t>”!!</a:t>
            </a:r>
            <a:endParaRPr lang="en-US" sz="2100" dirty="0"/>
          </a:p>
          <a:p>
            <a:pPr>
              <a:buSzPct val="70000"/>
            </a:pPr>
            <a:endParaRPr lang="en-US" dirty="0"/>
          </a:p>
          <a:p>
            <a:pPr lvl="1"/>
            <a:endParaRPr lang="en-US" dirty="0">
              <a:solidFill>
                <a:srgbClr val="0C2D83"/>
              </a:solidFill>
            </a:endParaRPr>
          </a:p>
          <a:p>
            <a:pPr lvl="1">
              <a:buFont typeface="Wingdings" pitchFamily="2" charset="2"/>
              <a:buNone/>
            </a:pPr>
            <a:endParaRPr lang="en-US" dirty="0">
              <a:solidFill>
                <a:srgbClr val="0C2D83"/>
              </a:solidFill>
            </a:endParaRPr>
          </a:p>
        </p:txBody>
      </p:sp>
      <p:pic>
        <p:nvPicPr>
          <p:cNvPr id="2" name="Picture 1">
            <a:extLst>
              <a:ext uri="{FF2B5EF4-FFF2-40B4-BE49-F238E27FC236}">
                <a16:creationId xmlns:a16="http://schemas.microsoft.com/office/drawing/2014/main" id="{559F60F0-7AAD-244C-9A19-ECEE33B59C6B}"/>
              </a:ext>
            </a:extLst>
          </p:cNvPr>
          <p:cNvPicPr>
            <a:picLocks noChangeAspect="1"/>
          </p:cNvPicPr>
          <p:nvPr/>
        </p:nvPicPr>
        <p:blipFill>
          <a:blip r:embed="rId3"/>
          <a:stretch>
            <a:fillRect/>
          </a:stretch>
        </p:blipFill>
        <p:spPr>
          <a:xfrm>
            <a:off x="6583679" y="4533498"/>
            <a:ext cx="2184935" cy="1867301"/>
          </a:xfrm>
          <a:prstGeom prst="rect">
            <a:avLst/>
          </a:prstGeom>
        </p:spPr>
      </p:pic>
    </p:spTree>
    <p:extLst>
      <p:ext uri="{BB962C8B-B14F-4D97-AF65-F5344CB8AC3E}">
        <p14:creationId xmlns:p14="http://schemas.microsoft.com/office/powerpoint/2010/main" val="216840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1"/>
          </p:nvPr>
        </p:nvSpPr>
        <p:spPr>
          <a:noFill/>
        </p:spPr>
        <p:txBody>
          <a:bodyPr/>
          <a:lstStyle/>
          <a:p>
            <a:fld id="{A566C3C8-FE89-4419-B2B8-12E757EC3196}" type="slidenum">
              <a:rPr lang="en-US" smtClean="0"/>
              <a:pPr/>
              <a:t>17</a:t>
            </a:fld>
            <a:endParaRPr lang="en-US" dirty="0">
              <a:solidFill>
                <a:schemeClr val="bg2"/>
              </a:solidFill>
            </a:endParaRPr>
          </a:p>
        </p:txBody>
      </p:sp>
      <p:sp>
        <p:nvSpPr>
          <p:cNvPr id="7172" name="Rectangle 2"/>
          <p:cNvSpPr>
            <a:spLocks noGrp="1" noChangeArrowheads="1"/>
          </p:cNvSpPr>
          <p:nvPr>
            <p:ph type="title"/>
          </p:nvPr>
        </p:nvSpPr>
        <p:spPr>
          <a:xfrm>
            <a:off x="1543878" y="0"/>
            <a:ext cx="6444422" cy="1219200"/>
          </a:xfrm>
        </p:spPr>
        <p:txBody>
          <a:bodyPr/>
          <a:lstStyle/>
          <a:p>
            <a:pPr algn="ctr"/>
            <a:r>
              <a:rPr lang="en-US" sz="4000" i="0" dirty="0"/>
              <a:t>Logistical Support</a:t>
            </a:r>
            <a:endParaRPr lang="en-US" sz="4000" i="0" dirty="0">
              <a:solidFill>
                <a:schemeClr val="tx1"/>
              </a:solidFill>
              <a:latin typeface="Arial" pitchFamily="34" charset="0"/>
              <a:cs typeface="Arial" pitchFamily="34" charset="0"/>
            </a:endParaRPr>
          </a:p>
        </p:txBody>
      </p:sp>
      <p:sp>
        <p:nvSpPr>
          <p:cNvPr id="7173" name="Rectangle 3"/>
          <p:cNvSpPr>
            <a:spLocks noGrp="1" noChangeArrowheads="1"/>
          </p:cNvSpPr>
          <p:nvPr>
            <p:ph type="body" sz="half" idx="1"/>
          </p:nvPr>
        </p:nvSpPr>
        <p:spPr>
          <a:xfrm>
            <a:off x="344384" y="1306120"/>
            <a:ext cx="8307801" cy="5043880"/>
          </a:xfrm>
          <a:ln>
            <a:noFill/>
          </a:ln>
        </p:spPr>
        <p:txBody>
          <a:bodyPr/>
          <a:lstStyle/>
          <a:p>
            <a:r>
              <a:rPr lang="en-US" sz="2400" dirty="0">
                <a:solidFill>
                  <a:srgbClr val="151C77"/>
                </a:solidFill>
              </a:rPr>
              <a:t>POs may be provided venues to conduct meetings of reasonable duration and frequency</a:t>
            </a:r>
          </a:p>
          <a:p>
            <a:r>
              <a:rPr lang="en-US" sz="2400" dirty="0">
                <a:solidFill>
                  <a:srgbClr val="151C77"/>
                </a:solidFill>
              </a:rPr>
              <a:t>Private Organizations must furnish their own equipment, supplies, and other </a:t>
            </a:r>
            <a:r>
              <a:rPr lang="en-US" sz="2400" dirty="0" smtClean="0">
                <a:solidFill>
                  <a:srgbClr val="151C77"/>
                </a:solidFill>
              </a:rPr>
              <a:t>materials</a:t>
            </a:r>
            <a:endParaRPr lang="en-US" sz="2400" dirty="0">
              <a:solidFill>
                <a:srgbClr val="151C77"/>
              </a:solidFill>
            </a:endParaRPr>
          </a:p>
          <a:p>
            <a:r>
              <a:rPr lang="en-US" sz="2400" dirty="0">
                <a:solidFill>
                  <a:srgbClr val="151C77"/>
                </a:solidFill>
              </a:rPr>
              <a:t>Air Force personnel may use official email to communicate with the PO </a:t>
            </a:r>
            <a:r>
              <a:rPr lang="en-US" sz="2400" dirty="0" smtClean="0">
                <a:solidFill>
                  <a:srgbClr val="151C77"/>
                </a:solidFill>
              </a:rPr>
              <a:t>Coordinator</a:t>
            </a:r>
            <a:endParaRPr lang="en-US" sz="2400" dirty="0">
              <a:solidFill>
                <a:srgbClr val="0C2D83"/>
              </a:solidFill>
            </a:endParaRPr>
          </a:p>
        </p:txBody>
      </p:sp>
      <p:pic>
        <p:nvPicPr>
          <p:cNvPr id="2" name="Picture 1">
            <a:extLst>
              <a:ext uri="{FF2B5EF4-FFF2-40B4-BE49-F238E27FC236}">
                <a16:creationId xmlns:a16="http://schemas.microsoft.com/office/drawing/2014/main" id="{1E0FECD8-C442-0E4D-A79C-7C940E69D3D4}"/>
              </a:ext>
            </a:extLst>
          </p:cNvPr>
          <p:cNvPicPr>
            <a:picLocks noChangeAspect="1"/>
          </p:cNvPicPr>
          <p:nvPr/>
        </p:nvPicPr>
        <p:blipFill>
          <a:blip r:embed="rId3"/>
          <a:stretch>
            <a:fillRect/>
          </a:stretch>
        </p:blipFill>
        <p:spPr>
          <a:xfrm>
            <a:off x="468128" y="4784448"/>
            <a:ext cx="8302810" cy="15655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1"/>
          </p:nvPr>
        </p:nvSpPr>
        <p:spPr>
          <a:noFill/>
        </p:spPr>
        <p:txBody>
          <a:bodyPr/>
          <a:lstStyle/>
          <a:p>
            <a:fld id="{A566C3C8-FE89-4419-B2B8-12E757EC3196}" type="slidenum">
              <a:rPr lang="en-US" smtClean="0"/>
              <a:pPr/>
              <a:t>18</a:t>
            </a:fld>
            <a:endParaRPr lang="en-US" dirty="0">
              <a:solidFill>
                <a:schemeClr val="bg2"/>
              </a:solidFill>
            </a:endParaRPr>
          </a:p>
        </p:txBody>
      </p:sp>
      <p:sp>
        <p:nvSpPr>
          <p:cNvPr id="7172" name="Rectangle 2"/>
          <p:cNvSpPr>
            <a:spLocks noGrp="1" noChangeArrowheads="1"/>
          </p:cNvSpPr>
          <p:nvPr>
            <p:ph type="title"/>
          </p:nvPr>
        </p:nvSpPr>
        <p:spPr>
          <a:xfrm>
            <a:off x="1537251" y="0"/>
            <a:ext cx="6500191" cy="1219200"/>
          </a:xfrm>
        </p:spPr>
        <p:txBody>
          <a:bodyPr/>
          <a:lstStyle/>
          <a:p>
            <a:pPr algn="ctr"/>
            <a:r>
              <a:rPr lang="en-US" sz="4000" i="0" dirty="0" smtClean="0"/>
              <a:t>Guidance</a:t>
            </a:r>
            <a:endParaRPr lang="en-US" sz="4000" i="0" dirty="0">
              <a:solidFill>
                <a:schemeClr val="tx1"/>
              </a:solidFill>
              <a:latin typeface="Arial" pitchFamily="34" charset="0"/>
              <a:cs typeface="Arial" pitchFamily="34" charset="0"/>
            </a:endParaRPr>
          </a:p>
        </p:txBody>
      </p:sp>
      <p:sp>
        <p:nvSpPr>
          <p:cNvPr id="7173" name="Rectangle 3"/>
          <p:cNvSpPr>
            <a:spLocks noGrp="1" noChangeArrowheads="1"/>
          </p:cNvSpPr>
          <p:nvPr>
            <p:ph type="body" sz="half" idx="1"/>
          </p:nvPr>
        </p:nvSpPr>
        <p:spPr>
          <a:xfrm>
            <a:off x="336884" y="1299411"/>
            <a:ext cx="8420618" cy="5063681"/>
          </a:xfrm>
          <a:ln>
            <a:noFill/>
          </a:ln>
        </p:spPr>
        <p:txBody>
          <a:bodyPr/>
          <a:lstStyle/>
          <a:p>
            <a:r>
              <a:rPr lang="en-US" sz="2200" dirty="0">
                <a:solidFill>
                  <a:schemeClr val="accent2">
                    <a:lumMod val="50000"/>
                  </a:schemeClr>
                </a:solidFill>
              </a:rPr>
              <a:t>AFI 34-223, </a:t>
            </a:r>
            <a:r>
              <a:rPr lang="en-US" sz="2200" i="1" dirty="0">
                <a:solidFill>
                  <a:schemeClr val="accent2">
                    <a:lumMod val="50000"/>
                  </a:schemeClr>
                </a:solidFill>
              </a:rPr>
              <a:t>Private Organization Programs</a:t>
            </a:r>
            <a:endParaRPr lang="en-US" sz="2200" b="0" dirty="0">
              <a:solidFill>
                <a:schemeClr val="accent2">
                  <a:lumMod val="50000"/>
                </a:schemeClr>
              </a:solidFill>
            </a:endParaRPr>
          </a:p>
          <a:p>
            <a:r>
              <a:rPr lang="en-US" sz="2200" dirty="0">
                <a:solidFill>
                  <a:schemeClr val="accent2">
                    <a:lumMod val="50000"/>
                  </a:schemeClr>
                </a:solidFill>
              </a:rPr>
              <a:t>AFI 36-3101, </a:t>
            </a:r>
            <a:r>
              <a:rPr lang="en-US" sz="2200" i="1" dirty="0">
                <a:solidFill>
                  <a:schemeClr val="accent2">
                    <a:lumMod val="50000"/>
                  </a:schemeClr>
                </a:solidFill>
              </a:rPr>
              <a:t>Fundraising within the Air Force</a:t>
            </a:r>
            <a:endParaRPr lang="en-US" sz="2200" b="0" dirty="0">
              <a:solidFill>
                <a:schemeClr val="accent2">
                  <a:lumMod val="50000"/>
                </a:schemeClr>
              </a:solidFill>
            </a:endParaRPr>
          </a:p>
          <a:p>
            <a:r>
              <a:rPr lang="en-US" sz="2200" dirty="0">
                <a:solidFill>
                  <a:schemeClr val="accent2">
                    <a:lumMod val="50000"/>
                  </a:schemeClr>
                </a:solidFill>
              </a:rPr>
              <a:t>DoD 5500.07-R, </a:t>
            </a:r>
            <a:r>
              <a:rPr lang="en-US" sz="2200" i="1" dirty="0">
                <a:solidFill>
                  <a:schemeClr val="accent2">
                    <a:lumMod val="50000"/>
                  </a:schemeClr>
                </a:solidFill>
              </a:rPr>
              <a:t>Joint Ethics Regulation</a:t>
            </a:r>
            <a:endParaRPr lang="en-US" sz="2200" b="0" dirty="0">
              <a:solidFill>
                <a:schemeClr val="accent2">
                  <a:lumMod val="50000"/>
                </a:schemeClr>
              </a:solidFill>
            </a:endParaRPr>
          </a:p>
          <a:p>
            <a:r>
              <a:rPr lang="en-US" sz="2200" dirty="0">
                <a:solidFill>
                  <a:schemeClr val="accent2">
                    <a:lumMod val="50000"/>
                  </a:schemeClr>
                </a:solidFill>
              </a:rPr>
              <a:t>Where to get forms and documents for PO related requests:</a:t>
            </a:r>
          </a:p>
          <a:p>
            <a:pPr marL="0" indent="0" algn="ctr">
              <a:spcBef>
                <a:spcPts val="600"/>
              </a:spcBef>
              <a:buNone/>
            </a:pPr>
            <a:r>
              <a:rPr lang="en-US" sz="2200" u="sng" dirty="0">
                <a:solidFill>
                  <a:srgbClr val="FF0000"/>
                </a:solidFill>
              </a:rPr>
              <a:t>https://edwardsfss.com/getinvolved/private-organizations</a:t>
            </a:r>
          </a:p>
          <a:p>
            <a:pPr marL="0" indent="0">
              <a:spcBef>
                <a:spcPts val="600"/>
              </a:spcBef>
              <a:buNone/>
            </a:pPr>
            <a:endParaRPr lang="en-US" sz="2000" u="sng" dirty="0">
              <a:solidFill>
                <a:schemeClr val="accent2">
                  <a:lumMod val="50000"/>
                </a:schemeClr>
              </a:solidFill>
            </a:endParaRPr>
          </a:p>
          <a:p>
            <a:pPr lvl="1">
              <a:lnSpc>
                <a:spcPct val="90000"/>
              </a:lnSpc>
              <a:buFont typeface="Wingdings" pitchFamily="2" charset="2"/>
              <a:buNone/>
            </a:pPr>
            <a:endParaRPr lang="en-US" dirty="0">
              <a:solidFill>
                <a:srgbClr val="0C2D83"/>
              </a:solidFill>
            </a:endParaRPr>
          </a:p>
        </p:txBody>
      </p:sp>
    </p:spTree>
    <p:extLst>
      <p:ext uri="{BB962C8B-B14F-4D97-AF65-F5344CB8AC3E}">
        <p14:creationId xmlns:p14="http://schemas.microsoft.com/office/powerpoint/2010/main" val="232015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2784" y="861392"/>
            <a:ext cx="8481277" cy="5463994"/>
          </a:xfrm>
        </p:spPr>
        <p:txBody>
          <a:bodyPr/>
          <a:lstStyle/>
          <a:p>
            <a:pPr marL="0" indent="0">
              <a:buNone/>
            </a:pPr>
            <a:endParaRPr lang="en-US" dirty="0"/>
          </a:p>
          <a:p>
            <a:pPr marL="0" indent="0">
              <a:buNone/>
            </a:pPr>
            <a:endParaRPr lang="en-US" dirty="0"/>
          </a:p>
          <a:p>
            <a:pPr marL="0" indent="0">
              <a:buNone/>
            </a:pPr>
            <a:endParaRPr lang="en-US" dirty="0">
              <a:solidFill>
                <a:srgbClr val="151C77"/>
              </a:solidFill>
            </a:endParaRPr>
          </a:p>
          <a:p>
            <a:pPr marL="0" indent="0" algn="ctr">
              <a:buNone/>
            </a:pPr>
            <a:r>
              <a:rPr lang="en-US" sz="6200" dirty="0">
                <a:solidFill>
                  <a:srgbClr val="151C77"/>
                </a:solidFill>
              </a:rPr>
              <a:t>Questions?</a:t>
            </a:r>
          </a:p>
        </p:txBody>
      </p:sp>
      <p:sp>
        <p:nvSpPr>
          <p:cNvPr id="5" name="Slide Number Placeholder 4"/>
          <p:cNvSpPr>
            <a:spLocks noGrp="1"/>
          </p:cNvSpPr>
          <p:nvPr>
            <p:ph type="sldNum" sz="quarter" idx="11"/>
          </p:nvPr>
        </p:nvSpPr>
        <p:spPr/>
        <p:txBody>
          <a:bodyPr/>
          <a:lstStyle/>
          <a:p>
            <a:pPr>
              <a:defRPr/>
            </a:pPr>
            <a:fld id="{76540AB5-BD7D-4CCA-9EBC-E8014AEE3BC5}" type="slidenum">
              <a:rPr lang="en-US" smtClean="0"/>
              <a:pPr>
                <a:defRPr/>
              </a:pPr>
              <a:t>19</a:t>
            </a:fld>
            <a:endParaRPr lang="en-US" dirty="0">
              <a:solidFill>
                <a:schemeClr val="bg2"/>
              </a:solidFill>
            </a:endParaRPr>
          </a:p>
        </p:txBody>
      </p:sp>
    </p:spTree>
    <p:extLst>
      <p:ext uri="{BB962C8B-B14F-4D97-AF65-F5344CB8AC3E}">
        <p14:creationId xmlns:p14="http://schemas.microsoft.com/office/powerpoint/2010/main" val="397000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p:spPr>
        <p:txBody>
          <a:bodyPr/>
          <a:lstStyle/>
          <a:p>
            <a:fld id="{3D211224-3056-4F05-B28E-AF7628C1A7BC}" type="slidenum">
              <a:rPr lang="en-US" smtClean="0"/>
              <a:pPr/>
              <a:t>2</a:t>
            </a:fld>
            <a:endParaRPr lang="en-US" dirty="0">
              <a:solidFill>
                <a:schemeClr val="bg2"/>
              </a:solidFill>
            </a:endParaRPr>
          </a:p>
        </p:txBody>
      </p:sp>
      <p:sp>
        <p:nvSpPr>
          <p:cNvPr id="5124" name="Rectangle 2"/>
          <p:cNvSpPr>
            <a:spLocks noGrp="1" noChangeArrowheads="1"/>
          </p:cNvSpPr>
          <p:nvPr>
            <p:ph type="title"/>
          </p:nvPr>
        </p:nvSpPr>
        <p:spPr>
          <a:xfrm>
            <a:off x="1524000" y="0"/>
            <a:ext cx="6464300" cy="1219200"/>
          </a:xfrm>
        </p:spPr>
        <p:txBody>
          <a:bodyPr/>
          <a:lstStyle/>
          <a:p>
            <a:pPr algn="ctr"/>
            <a:r>
              <a:rPr lang="en-US" sz="4000" i="0" dirty="0" smtClean="0">
                <a:latin typeface="Arial" pitchFamily="34" charset="0"/>
                <a:cs typeface="Arial" pitchFamily="34" charset="0"/>
              </a:rPr>
              <a:t>Agenda</a:t>
            </a:r>
            <a:endParaRPr lang="en-US" sz="4000" i="0" dirty="0">
              <a:latin typeface="Arial" pitchFamily="34" charset="0"/>
              <a:cs typeface="Arial" pitchFamily="34" charset="0"/>
            </a:endParaRPr>
          </a:p>
        </p:txBody>
      </p:sp>
      <p:sp>
        <p:nvSpPr>
          <p:cNvPr id="5125" name="Rectangle 3"/>
          <p:cNvSpPr>
            <a:spLocks noGrp="1" noChangeArrowheads="1"/>
          </p:cNvSpPr>
          <p:nvPr>
            <p:ph type="body" sz="half" idx="1"/>
          </p:nvPr>
        </p:nvSpPr>
        <p:spPr>
          <a:xfrm>
            <a:off x="411480" y="1303020"/>
            <a:ext cx="8359458" cy="5052060"/>
          </a:xfrm>
        </p:spPr>
        <p:txBody>
          <a:bodyPr/>
          <a:lstStyle/>
          <a:p>
            <a:pPr lvl="1">
              <a:lnSpc>
                <a:spcPct val="90000"/>
              </a:lnSpc>
              <a:buSzPct val="70000"/>
            </a:pPr>
            <a:r>
              <a:rPr lang="en-US" sz="1900" dirty="0">
                <a:solidFill>
                  <a:srgbClr val="151C77"/>
                </a:solidFill>
              </a:rPr>
              <a:t>Roles &amp; Responsibilities            </a:t>
            </a:r>
          </a:p>
          <a:p>
            <a:pPr lvl="1">
              <a:lnSpc>
                <a:spcPct val="90000"/>
              </a:lnSpc>
              <a:buSzPct val="70000"/>
            </a:pPr>
            <a:r>
              <a:rPr lang="en-US" sz="1900" dirty="0">
                <a:solidFill>
                  <a:srgbClr val="151C77"/>
                </a:solidFill>
              </a:rPr>
              <a:t>What is a PO</a:t>
            </a:r>
          </a:p>
          <a:p>
            <a:pPr lvl="1">
              <a:lnSpc>
                <a:spcPct val="90000"/>
              </a:lnSpc>
              <a:buSzPct val="70000"/>
            </a:pPr>
            <a:r>
              <a:rPr lang="en-US" sz="1900" dirty="0">
                <a:solidFill>
                  <a:srgbClr val="151C77"/>
                </a:solidFill>
              </a:rPr>
              <a:t>What is a UA</a:t>
            </a:r>
          </a:p>
          <a:p>
            <a:pPr lvl="1">
              <a:lnSpc>
                <a:spcPct val="90000"/>
              </a:lnSpc>
              <a:buSzPct val="70000"/>
            </a:pPr>
            <a:r>
              <a:rPr lang="en-US" sz="1900" dirty="0">
                <a:solidFill>
                  <a:srgbClr val="151C77"/>
                </a:solidFill>
              </a:rPr>
              <a:t>Establishing a PO</a:t>
            </a:r>
          </a:p>
          <a:p>
            <a:pPr lvl="1">
              <a:lnSpc>
                <a:spcPct val="90000"/>
              </a:lnSpc>
              <a:buSzPct val="70000"/>
            </a:pPr>
            <a:r>
              <a:rPr lang="en-US" sz="1900" dirty="0">
                <a:solidFill>
                  <a:srgbClr val="151C77"/>
                </a:solidFill>
              </a:rPr>
              <a:t>Naming a PO</a:t>
            </a:r>
          </a:p>
          <a:p>
            <a:pPr lvl="1">
              <a:lnSpc>
                <a:spcPct val="90000"/>
              </a:lnSpc>
              <a:buSzPct val="70000"/>
            </a:pPr>
            <a:r>
              <a:rPr lang="en-US" sz="1900" dirty="0">
                <a:solidFill>
                  <a:srgbClr val="151C77"/>
                </a:solidFill>
              </a:rPr>
              <a:t>Membership</a:t>
            </a:r>
          </a:p>
          <a:p>
            <a:pPr lvl="1">
              <a:lnSpc>
                <a:spcPct val="90000"/>
              </a:lnSpc>
              <a:buSzPct val="70000"/>
            </a:pPr>
            <a:r>
              <a:rPr lang="en-US" sz="1900" dirty="0">
                <a:solidFill>
                  <a:srgbClr val="151C77"/>
                </a:solidFill>
              </a:rPr>
              <a:t>Finances</a:t>
            </a:r>
          </a:p>
          <a:p>
            <a:pPr lvl="1">
              <a:lnSpc>
                <a:spcPct val="90000"/>
              </a:lnSpc>
              <a:buSzPct val="70000"/>
            </a:pPr>
            <a:r>
              <a:rPr lang="en-US" sz="1900" dirty="0">
                <a:solidFill>
                  <a:srgbClr val="151C77"/>
                </a:solidFill>
              </a:rPr>
              <a:t>Liability</a:t>
            </a:r>
          </a:p>
          <a:p>
            <a:pPr lvl="1">
              <a:lnSpc>
                <a:spcPct val="90000"/>
              </a:lnSpc>
              <a:buSzPct val="70000"/>
            </a:pPr>
            <a:r>
              <a:rPr lang="en-US" sz="1900" dirty="0">
                <a:solidFill>
                  <a:srgbClr val="151C77"/>
                </a:solidFill>
              </a:rPr>
              <a:t>Taxes</a:t>
            </a:r>
          </a:p>
          <a:p>
            <a:pPr lvl="1">
              <a:lnSpc>
                <a:spcPct val="90000"/>
              </a:lnSpc>
              <a:buSzPct val="70000"/>
            </a:pPr>
            <a:r>
              <a:rPr lang="en-US" sz="1900" dirty="0">
                <a:solidFill>
                  <a:srgbClr val="151C77"/>
                </a:solidFill>
              </a:rPr>
              <a:t>Fundraising</a:t>
            </a:r>
          </a:p>
          <a:p>
            <a:pPr lvl="1">
              <a:lnSpc>
                <a:spcPct val="90000"/>
              </a:lnSpc>
              <a:buSzPct val="70000"/>
            </a:pPr>
            <a:r>
              <a:rPr lang="en-US" sz="1900" dirty="0">
                <a:solidFill>
                  <a:srgbClr val="151C77"/>
                </a:solidFill>
              </a:rPr>
              <a:t>Raffles</a:t>
            </a:r>
          </a:p>
          <a:p>
            <a:pPr lvl="1">
              <a:lnSpc>
                <a:spcPct val="90000"/>
              </a:lnSpc>
              <a:buSzPct val="70000"/>
            </a:pPr>
            <a:r>
              <a:rPr lang="en-US" sz="1900" dirty="0">
                <a:solidFill>
                  <a:srgbClr val="151C77"/>
                </a:solidFill>
              </a:rPr>
              <a:t>Advertisement </a:t>
            </a:r>
          </a:p>
          <a:p>
            <a:pPr lvl="1">
              <a:lnSpc>
                <a:spcPct val="90000"/>
              </a:lnSpc>
              <a:buSzPct val="70000"/>
            </a:pPr>
            <a:r>
              <a:rPr lang="en-US" sz="1900" dirty="0">
                <a:solidFill>
                  <a:srgbClr val="151C77"/>
                </a:solidFill>
              </a:rPr>
              <a:t>Solicitation of Donations</a:t>
            </a:r>
          </a:p>
          <a:p>
            <a:pPr lvl="1">
              <a:lnSpc>
                <a:spcPct val="90000"/>
              </a:lnSpc>
              <a:buSzPct val="70000"/>
            </a:pPr>
            <a:r>
              <a:rPr lang="en-US" sz="1900" dirty="0">
                <a:solidFill>
                  <a:srgbClr val="151C77"/>
                </a:solidFill>
              </a:rPr>
              <a:t>Logistic Support</a:t>
            </a:r>
          </a:p>
          <a:p>
            <a:pPr lvl="1">
              <a:lnSpc>
                <a:spcPct val="90000"/>
              </a:lnSpc>
              <a:buSzPct val="70000"/>
            </a:pPr>
            <a:r>
              <a:rPr lang="en-US" sz="1900" dirty="0">
                <a:solidFill>
                  <a:srgbClr val="151C77"/>
                </a:solidFill>
              </a:rPr>
              <a:t>Guidance</a:t>
            </a:r>
          </a:p>
          <a:p>
            <a:pPr lvl="1">
              <a:lnSpc>
                <a:spcPct val="90000"/>
              </a:lnSpc>
              <a:buSzPct val="70000"/>
            </a:pPr>
            <a:endParaRPr lang="en-US" sz="2200" dirty="0">
              <a:solidFill>
                <a:srgbClr val="151C77"/>
              </a:solidFill>
            </a:endParaRPr>
          </a:p>
          <a:p>
            <a:pPr lvl="1">
              <a:lnSpc>
                <a:spcPct val="90000"/>
              </a:lnSpc>
              <a:buSzPct val="70000"/>
            </a:pPr>
            <a:endParaRPr lang="en-US" sz="2200" dirty="0">
              <a:solidFill>
                <a:srgbClr val="151C77"/>
              </a:solidFill>
            </a:endParaRPr>
          </a:p>
          <a:p>
            <a:pPr lvl="1">
              <a:lnSpc>
                <a:spcPct val="90000"/>
              </a:lnSpc>
              <a:buSzPct val="70000"/>
            </a:pPr>
            <a:endParaRPr lang="en-US" sz="3200" dirty="0">
              <a:solidFill>
                <a:srgbClr val="151C77"/>
              </a:solidFill>
            </a:endParaRPr>
          </a:p>
          <a:p>
            <a:pPr lvl="1">
              <a:lnSpc>
                <a:spcPct val="90000"/>
              </a:lnSpc>
              <a:buSzPct val="70000"/>
            </a:pPr>
            <a:endParaRPr lang="en-US" sz="3200" dirty="0">
              <a:solidFill>
                <a:srgbClr val="151C77"/>
              </a:solidFill>
            </a:endParaRPr>
          </a:p>
          <a:p>
            <a:pPr lvl="1">
              <a:lnSpc>
                <a:spcPct val="90000"/>
              </a:lnSpc>
              <a:buSzPct val="70000"/>
            </a:pPr>
            <a:endParaRPr lang="en-US" sz="3200" dirty="0">
              <a:solidFill>
                <a:srgbClr val="151C77"/>
              </a:solidFill>
            </a:endParaRPr>
          </a:p>
        </p:txBody>
      </p:sp>
    </p:spTree>
    <p:extLst>
      <p:ext uri="{BB962C8B-B14F-4D97-AF65-F5344CB8AC3E}">
        <p14:creationId xmlns:p14="http://schemas.microsoft.com/office/powerpoint/2010/main" val="364338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1"/>
          </p:nvPr>
        </p:nvSpPr>
        <p:spPr>
          <a:noFill/>
        </p:spPr>
        <p:txBody>
          <a:bodyPr/>
          <a:lstStyle/>
          <a:p>
            <a:fld id="{3D211224-3056-4F05-B28E-AF7628C1A7BC}" type="slidenum">
              <a:rPr lang="en-US" smtClean="0"/>
              <a:pPr/>
              <a:t>3</a:t>
            </a:fld>
            <a:endParaRPr lang="en-US" dirty="0">
              <a:solidFill>
                <a:schemeClr val="bg2"/>
              </a:solidFill>
            </a:endParaRPr>
          </a:p>
        </p:txBody>
      </p:sp>
      <p:sp>
        <p:nvSpPr>
          <p:cNvPr id="5124" name="Rectangle 2"/>
          <p:cNvSpPr>
            <a:spLocks noGrp="1" noChangeArrowheads="1"/>
          </p:cNvSpPr>
          <p:nvPr>
            <p:ph type="title"/>
          </p:nvPr>
        </p:nvSpPr>
        <p:spPr>
          <a:xfrm>
            <a:off x="1590261" y="0"/>
            <a:ext cx="6398039" cy="1219200"/>
          </a:xfrm>
        </p:spPr>
        <p:txBody>
          <a:bodyPr/>
          <a:lstStyle/>
          <a:p>
            <a:pPr algn="ctr"/>
            <a:r>
              <a:rPr lang="en-US" sz="4000" i="0" dirty="0"/>
              <a:t>Roles &amp; Responsibilities</a:t>
            </a:r>
            <a:endParaRPr lang="en-US" sz="4000" i="0" dirty="0">
              <a:solidFill>
                <a:schemeClr val="tx1"/>
              </a:solidFill>
              <a:latin typeface="Arial" pitchFamily="34" charset="0"/>
              <a:cs typeface="Arial" pitchFamily="34" charset="0"/>
            </a:endParaRPr>
          </a:p>
        </p:txBody>
      </p:sp>
      <p:sp>
        <p:nvSpPr>
          <p:cNvPr id="5125" name="Rectangle 3"/>
          <p:cNvSpPr>
            <a:spLocks noGrp="1" noChangeArrowheads="1"/>
          </p:cNvSpPr>
          <p:nvPr>
            <p:ph type="body" sz="half" idx="1"/>
          </p:nvPr>
        </p:nvSpPr>
        <p:spPr>
          <a:xfrm>
            <a:off x="304800" y="1219200"/>
            <a:ext cx="8576310" cy="5049078"/>
          </a:xfrm>
        </p:spPr>
        <p:txBody>
          <a:bodyPr/>
          <a:lstStyle/>
          <a:p>
            <a:pPr marL="0" indent="0">
              <a:buNone/>
            </a:pPr>
            <a:r>
              <a:rPr lang="en-US" sz="1800" u="sng" dirty="0" smtClean="0">
                <a:solidFill>
                  <a:schemeClr val="accent2">
                    <a:lumMod val="50000"/>
                  </a:schemeClr>
                </a:solidFill>
              </a:rPr>
              <a:t>Installation Commander: </a:t>
            </a:r>
          </a:p>
          <a:p>
            <a:r>
              <a:rPr lang="en-US" sz="2000" dirty="0" smtClean="0">
                <a:solidFill>
                  <a:schemeClr val="accent2">
                    <a:lumMod val="50000"/>
                  </a:schemeClr>
                </a:solidFill>
              </a:rPr>
              <a:t>Approves PO to operate on installation </a:t>
            </a:r>
          </a:p>
          <a:p>
            <a:pPr lvl="1"/>
            <a:r>
              <a:rPr lang="en-US" sz="1600" dirty="0" smtClean="0">
                <a:solidFill>
                  <a:schemeClr val="accent2">
                    <a:lumMod val="50000"/>
                  </a:schemeClr>
                </a:solidFill>
              </a:rPr>
              <a:t>Delegated to MSG</a:t>
            </a:r>
          </a:p>
          <a:p>
            <a:r>
              <a:rPr lang="en-US" sz="2000" dirty="0" smtClean="0">
                <a:solidFill>
                  <a:schemeClr val="accent2">
                    <a:lumMod val="50000"/>
                  </a:schemeClr>
                </a:solidFill>
              </a:rPr>
              <a:t>Approves fundraisers</a:t>
            </a:r>
          </a:p>
          <a:p>
            <a:pPr lvl="1"/>
            <a:r>
              <a:rPr lang="en-US" sz="1600" dirty="0" smtClean="0">
                <a:solidFill>
                  <a:schemeClr val="accent2">
                    <a:lumMod val="50000"/>
                  </a:schemeClr>
                </a:solidFill>
              </a:rPr>
              <a:t>Delegated to FSS CL</a:t>
            </a:r>
          </a:p>
          <a:p>
            <a:pPr lvl="1"/>
            <a:r>
              <a:rPr lang="en-US" sz="1600" dirty="0" smtClean="0">
                <a:solidFill>
                  <a:schemeClr val="accent2">
                    <a:lumMod val="50000"/>
                  </a:schemeClr>
                </a:solidFill>
              </a:rPr>
              <a:t>Delegated to MSG/CC during CFC and AFAF</a:t>
            </a:r>
            <a:endParaRPr lang="en-US" sz="1600" dirty="0">
              <a:solidFill>
                <a:schemeClr val="accent2">
                  <a:lumMod val="50000"/>
                </a:schemeClr>
              </a:solidFill>
            </a:endParaRPr>
          </a:p>
          <a:p>
            <a:r>
              <a:rPr lang="en-US" sz="1800" u="sng" dirty="0" smtClean="0">
                <a:solidFill>
                  <a:schemeClr val="accent2">
                    <a:lumMod val="50000"/>
                  </a:schemeClr>
                </a:solidFill>
              </a:rPr>
              <a:t>FSS: </a:t>
            </a:r>
          </a:p>
          <a:p>
            <a:r>
              <a:rPr lang="en-US" sz="1600" dirty="0" smtClean="0">
                <a:solidFill>
                  <a:schemeClr val="accent2">
                    <a:lumMod val="50000"/>
                  </a:schemeClr>
                </a:solidFill>
              </a:rPr>
              <a:t>Administers </a:t>
            </a:r>
            <a:r>
              <a:rPr lang="en-US" sz="1600" dirty="0">
                <a:solidFill>
                  <a:schemeClr val="accent2">
                    <a:lumMod val="50000"/>
                  </a:schemeClr>
                </a:solidFill>
              </a:rPr>
              <a:t>PO program, coordinating requests for approval</a:t>
            </a:r>
          </a:p>
          <a:p>
            <a:r>
              <a:rPr lang="en-US" sz="1600" dirty="0">
                <a:solidFill>
                  <a:schemeClr val="accent2">
                    <a:lumMod val="50000"/>
                  </a:schemeClr>
                </a:solidFill>
              </a:rPr>
              <a:t>Conducts annual reviews of </a:t>
            </a:r>
            <a:r>
              <a:rPr lang="en-US" sz="1600" dirty="0" smtClean="0">
                <a:solidFill>
                  <a:schemeClr val="accent2">
                    <a:lumMod val="50000"/>
                  </a:schemeClr>
                </a:solidFill>
              </a:rPr>
              <a:t>POs/UAs</a:t>
            </a:r>
          </a:p>
          <a:p>
            <a:r>
              <a:rPr lang="en-US" sz="1600" dirty="0">
                <a:solidFill>
                  <a:schemeClr val="accent2">
                    <a:lumMod val="50000"/>
                  </a:schemeClr>
                </a:solidFill>
              </a:rPr>
              <a:t>PO Coordinator routes request and acts as a liaison</a:t>
            </a:r>
          </a:p>
          <a:p>
            <a:pPr marL="0" indent="0">
              <a:buNone/>
            </a:pPr>
            <a:r>
              <a:rPr lang="en-US" sz="1800" u="sng" dirty="0" smtClean="0">
                <a:solidFill>
                  <a:schemeClr val="accent2">
                    <a:lumMod val="50000"/>
                  </a:schemeClr>
                </a:solidFill>
              </a:rPr>
              <a:t>Legal:</a:t>
            </a:r>
          </a:p>
          <a:p>
            <a:r>
              <a:rPr lang="en-US" sz="1600" dirty="0" smtClean="0">
                <a:solidFill>
                  <a:schemeClr val="accent2">
                    <a:lumMod val="50000"/>
                  </a:schemeClr>
                </a:solidFill>
              </a:rPr>
              <a:t>Advises </a:t>
            </a:r>
            <a:r>
              <a:rPr lang="en-US" sz="1600" dirty="0">
                <a:solidFill>
                  <a:schemeClr val="accent2">
                    <a:lumMod val="50000"/>
                  </a:schemeClr>
                </a:solidFill>
              </a:rPr>
              <a:t>FSS on interpretation of applicable rules</a:t>
            </a:r>
          </a:p>
          <a:p>
            <a:r>
              <a:rPr lang="en-US" sz="1600" dirty="0">
                <a:solidFill>
                  <a:srgbClr val="151C77"/>
                </a:solidFill>
              </a:rPr>
              <a:t>Ensures Orgs do not compromise the Air Force by providing guidance on compliance with the instructions</a:t>
            </a:r>
          </a:p>
          <a:p>
            <a:pPr marL="406400" lvl="1" indent="0">
              <a:lnSpc>
                <a:spcPct val="90000"/>
              </a:lnSpc>
              <a:buSzPct val="70000"/>
              <a:buNone/>
            </a:pPr>
            <a:r>
              <a:rPr lang="en-US" sz="2800" dirty="0"/>
              <a:t> </a:t>
            </a:r>
            <a:endParaRPr lang="en-US" sz="3200" dirty="0"/>
          </a:p>
        </p:txBody>
      </p:sp>
    </p:spTree>
    <p:extLst>
      <p:ext uri="{BB962C8B-B14F-4D97-AF65-F5344CB8AC3E}">
        <p14:creationId xmlns:p14="http://schemas.microsoft.com/office/powerpoint/2010/main" val="1649862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33" y="284309"/>
            <a:ext cx="6431537" cy="660828"/>
          </a:xfrm>
        </p:spPr>
        <p:txBody>
          <a:bodyPr/>
          <a:lstStyle/>
          <a:p>
            <a:pPr algn="ctr"/>
            <a:r>
              <a:rPr lang="en-US" sz="4800" i="0" dirty="0">
                <a:solidFill>
                  <a:schemeClr val="tx1"/>
                </a:solidFill>
                <a:latin typeface="Arial" pitchFamily="34" charset="0"/>
                <a:cs typeface="Arial" pitchFamily="34" charset="0"/>
              </a:rPr>
              <a:t/>
            </a:r>
            <a:br>
              <a:rPr lang="en-US" sz="4800" i="0" dirty="0">
                <a:solidFill>
                  <a:schemeClr val="tx1"/>
                </a:solidFill>
                <a:latin typeface="Arial" pitchFamily="34" charset="0"/>
                <a:cs typeface="Arial" pitchFamily="34" charset="0"/>
              </a:rPr>
            </a:br>
            <a:r>
              <a:rPr lang="en-US" sz="4000" i="0" dirty="0"/>
              <a:t>What is a </a:t>
            </a:r>
            <a:r>
              <a:rPr lang="en-US" sz="4000" i="0" dirty="0" smtClean="0"/>
              <a:t>Private Organization (PO)? </a:t>
            </a:r>
            <a:r>
              <a:rPr lang="en-US" sz="4800" i="0" dirty="0">
                <a:solidFill>
                  <a:schemeClr val="tx1"/>
                </a:solidFill>
                <a:latin typeface="Arial" pitchFamily="34" charset="0"/>
                <a:cs typeface="Arial" pitchFamily="34" charset="0"/>
              </a:rPr>
              <a:t/>
            </a:r>
            <a:br>
              <a:rPr lang="en-US" sz="4800" i="0" dirty="0">
                <a:solidFill>
                  <a:schemeClr val="tx1"/>
                </a:solidFill>
                <a:latin typeface="Arial" pitchFamily="34" charset="0"/>
                <a:cs typeface="Arial" pitchFamily="34" charset="0"/>
              </a:rPr>
            </a:br>
            <a:endParaRPr lang="en-US" sz="4800" i="0"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172791" y="1212574"/>
            <a:ext cx="8387009" cy="5121213"/>
          </a:xfrm>
        </p:spPr>
        <p:txBody>
          <a:bodyPr/>
          <a:lstStyle/>
          <a:p>
            <a:pPr marL="0" indent="0">
              <a:buNone/>
            </a:pPr>
            <a:r>
              <a:rPr lang="en-US" dirty="0" smtClean="0">
                <a:solidFill>
                  <a:schemeClr val="accent2">
                    <a:lumMod val="50000"/>
                  </a:schemeClr>
                </a:solidFill>
              </a:rPr>
              <a:t>POs are:  </a:t>
            </a:r>
          </a:p>
          <a:p>
            <a:pPr lvl="1"/>
            <a:r>
              <a:rPr lang="en-US" sz="2000" b="0" dirty="0" smtClean="0">
                <a:solidFill>
                  <a:schemeClr val="accent2">
                    <a:lumMod val="50000"/>
                  </a:schemeClr>
                </a:solidFill>
              </a:rPr>
              <a:t>Self-sustaining </a:t>
            </a:r>
            <a:r>
              <a:rPr lang="en-US" sz="2000" b="0" dirty="0">
                <a:solidFill>
                  <a:schemeClr val="accent2">
                    <a:lumMod val="50000"/>
                  </a:schemeClr>
                </a:solidFill>
              </a:rPr>
              <a:t>special interest groups (i.e. Booster Clubs, Association, etc.), set up by people acting </a:t>
            </a:r>
            <a:r>
              <a:rPr lang="en-US" sz="2000" b="0" u="sng" dirty="0">
                <a:solidFill>
                  <a:srgbClr val="FF0000"/>
                </a:solidFill>
              </a:rPr>
              <a:t>exclusively outside the scope of any official capacity,</a:t>
            </a:r>
            <a:r>
              <a:rPr lang="en-US" sz="2000" b="0" dirty="0">
                <a:solidFill>
                  <a:srgbClr val="151C77"/>
                </a:solidFill>
              </a:rPr>
              <a:t> and </a:t>
            </a:r>
            <a:r>
              <a:rPr lang="en-US" sz="2000" b="0" dirty="0">
                <a:solidFill>
                  <a:schemeClr val="accent2">
                    <a:lumMod val="50000"/>
                  </a:schemeClr>
                </a:solidFill>
              </a:rPr>
              <a:t>operate on installation with written consent</a:t>
            </a:r>
          </a:p>
          <a:p>
            <a:pPr lvl="1"/>
            <a:r>
              <a:rPr lang="en-US" sz="2000" dirty="0" smtClean="0">
                <a:solidFill>
                  <a:schemeClr val="accent2">
                    <a:lumMod val="50000"/>
                  </a:schemeClr>
                </a:solidFill>
              </a:rPr>
              <a:t>Not official entities of the Federal Government-federal entities</a:t>
            </a:r>
          </a:p>
          <a:p>
            <a:pPr lvl="1"/>
            <a:r>
              <a:rPr lang="en-US" sz="2000" dirty="0" smtClean="0">
                <a:solidFill>
                  <a:schemeClr val="accent2">
                    <a:lumMod val="50000"/>
                  </a:schemeClr>
                </a:solidFill>
              </a:rPr>
              <a:t>Require Installation CC written consent to operate</a:t>
            </a:r>
            <a:endParaRPr lang="en-US" sz="2000" dirty="0">
              <a:solidFill>
                <a:schemeClr val="accent2">
                  <a:lumMod val="50000"/>
                </a:schemeClr>
              </a:solidFill>
            </a:endParaRPr>
          </a:p>
          <a:p>
            <a:pPr marL="0" indent="0">
              <a:buNone/>
            </a:pPr>
            <a:r>
              <a:rPr lang="en-US" dirty="0" smtClean="0">
                <a:solidFill>
                  <a:schemeClr val="accent2">
                    <a:lumMod val="50000"/>
                  </a:schemeClr>
                </a:solidFill>
              </a:rPr>
              <a:t>POs are not:</a:t>
            </a:r>
          </a:p>
          <a:p>
            <a:pPr lvl="1"/>
            <a:r>
              <a:rPr lang="en-US" sz="2000" dirty="0" smtClean="0">
                <a:solidFill>
                  <a:schemeClr val="accent2">
                    <a:lumMod val="50000"/>
                  </a:schemeClr>
                </a:solidFill>
              </a:rPr>
              <a:t>Integral parts of the military or Federal entities</a:t>
            </a:r>
          </a:p>
          <a:p>
            <a:pPr lvl="1"/>
            <a:r>
              <a:rPr lang="en-US" sz="2000" dirty="0" smtClean="0">
                <a:solidFill>
                  <a:schemeClr val="accent2">
                    <a:lumMod val="50000"/>
                  </a:schemeClr>
                </a:solidFill>
              </a:rPr>
              <a:t>Nonappropriated Fund Instrumentalities</a:t>
            </a:r>
          </a:p>
          <a:p>
            <a:pPr lvl="1"/>
            <a:r>
              <a:rPr lang="en-US" sz="2000" dirty="0" smtClean="0">
                <a:solidFill>
                  <a:schemeClr val="accent2">
                    <a:lumMod val="50000"/>
                  </a:schemeClr>
                </a:solidFill>
              </a:rPr>
              <a:t>Entitled to sovereign immunities or privileges</a:t>
            </a:r>
          </a:p>
          <a:p>
            <a:pPr lvl="1"/>
            <a:r>
              <a:rPr lang="en-US" sz="2000" dirty="0" smtClean="0">
                <a:solidFill>
                  <a:schemeClr val="accent2">
                    <a:lumMod val="50000"/>
                  </a:schemeClr>
                </a:solidFill>
              </a:rPr>
              <a:t>Considered “for us, by us” fundraising entities within the meaning of JER Section 3-201 (a)(6)</a:t>
            </a:r>
          </a:p>
          <a:p>
            <a:pPr marL="0" indent="0">
              <a:buNone/>
            </a:pPr>
            <a:endParaRPr lang="en-US" dirty="0" smtClean="0">
              <a:solidFill>
                <a:schemeClr val="accent2">
                  <a:lumMod val="50000"/>
                </a:schemeClr>
              </a:solidFill>
            </a:endParaRPr>
          </a:p>
          <a:p>
            <a:pPr marL="0" indent="0">
              <a:buNone/>
            </a:pPr>
            <a:endParaRPr lang="en-US" dirty="0">
              <a:solidFill>
                <a:schemeClr val="accent2">
                  <a:lumMod val="50000"/>
                </a:schemeClr>
              </a:solidFill>
            </a:endParaRPr>
          </a:p>
        </p:txBody>
      </p:sp>
      <p:sp>
        <p:nvSpPr>
          <p:cNvPr id="5" name="Slide Number Placeholder 4"/>
          <p:cNvSpPr>
            <a:spLocks noGrp="1"/>
          </p:cNvSpPr>
          <p:nvPr>
            <p:ph type="sldNum" sz="quarter" idx="11"/>
          </p:nvPr>
        </p:nvSpPr>
        <p:spPr/>
        <p:txBody>
          <a:bodyPr/>
          <a:lstStyle/>
          <a:p>
            <a:pPr>
              <a:defRPr/>
            </a:pPr>
            <a:fld id="{76540AB5-BD7D-4CCA-9EBC-E8014AEE3BC5}" type="slidenum">
              <a:rPr lang="en-US" smtClean="0"/>
              <a:pPr>
                <a:defRPr/>
              </a:pPr>
              <a:t>4</a:t>
            </a:fld>
            <a:endParaRPr lang="en-US" dirty="0">
              <a:solidFill>
                <a:schemeClr val="bg2"/>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p:spPr>
        <p:txBody>
          <a:bodyPr/>
          <a:lstStyle/>
          <a:p>
            <a:fld id="{6D3DF00B-8857-4E61-A681-5DDEC4474A81}" type="slidenum">
              <a:rPr lang="en-US" smtClean="0"/>
              <a:pPr/>
              <a:t>5</a:t>
            </a:fld>
            <a:endParaRPr lang="en-US" dirty="0">
              <a:solidFill>
                <a:schemeClr val="bg2"/>
              </a:solidFill>
            </a:endParaRPr>
          </a:p>
        </p:txBody>
      </p:sp>
      <p:sp>
        <p:nvSpPr>
          <p:cNvPr id="10244" name="Rectangle 2"/>
          <p:cNvSpPr>
            <a:spLocks noGrp="1" noChangeArrowheads="1"/>
          </p:cNvSpPr>
          <p:nvPr>
            <p:ph type="title"/>
          </p:nvPr>
        </p:nvSpPr>
        <p:spPr>
          <a:xfrm>
            <a:off x="1318591" y="0"/>
            <a:ext cx="6669709" cy="1219200"/>
          </a:xfrm>
        </p:spPr>
        <p:txBody>
          <a:bodyPr/>
          <a:lstStyle/>
          <a:p>
            <a:pPr algn="ctr"/>
            <a:r>
              <a:rPr lang="en-US" sz="4000" i="0" dirty="0"/>
              <a:t>What is </a:t>
            </a:r>
            <a:r>
              <a:rPr lang="en-US" sz="4000" i="0" dirty="0" smtClean="0"/>
              <a:t>an Unofficial Activity (UA)? </a:t>
            </a:r>
            <a:endParaRPr lang="en-US" sz="4000" i="0" dirty="0">
              <a:solidFill>
                <a:schemeClr val="tx1"/>
              </a:solidFill>
            </a:endParaRPr>
          </a:p>
        </p:txBody>
      </p:sp>
      <p:sp>
        <p:nvSpPr>
          <p:cNvPr id="10245" name="Rectangle 3"/>
          <p:cNvSpPr>
            <a:spLocks noGrp="1" noChangeArrowheads="1"/>
          </p:cNvSpPr>
          <p:nvPr>
            <p:ph type="body" sz="half" idx="1"/>
          </p:nvPr>
        </p:nvSpPr>
        <p:spPr>
          <a:xfrm>
            <a:off x="53009" y="1285461"/>
            <a:ext cx="9011478" cy="5239164"/>
          </a:xfrm>
          <a:ln>
            <a:noFill/>
          </a:ln>
        </p:spPr>
        <p:txBody>
          <a:bodyPr/>
          <a:lstStyle/>
          <a:p>
            <a:pPr marL="0" indent="0">
              <a:lnSpc>
                <a:spcPct val="90000"/>
              </a:lnSpc>
              <a:buSzPct val="70000"/>
              <a:buNone/>
            </a:pPr>
            <a:r>
              <a:rPr lang="en-US" sz="2300" u="sng" dirty="0" smtClean="0">
                <a:solidFill>
                  <a:srgbClr val="151C77"/>
                </a:solidFill>
              </a:rPr>
              <a:t>UA:</a:t>
            </a:r>
            <a:r>
              <a:rPr lang="en-US" sz="2300" dirty="0" smtClean="0">
                <a:solidFill>
                  <a:srgbClr val="151C77"/>
                </a:solidFill>
              </a:rPr>
              <a:t>  </a:t>
            </a:r>
            <a:r>
              <a:rPr lang="en-US" sz="2300" b="0" dirty="0" smtClean="0">
                <a:solidFill>
                  <a:srgbClr val="151C77"/>
                </a:solidFill>
              </a:rPr>
              <a:t>“</a:t>
            </a:r>
            <a:r>
              <a:rPr lang="en-US" sz="2300" dirty="0" smtClean="0">
                <a:solidFill>
                  <a:srgbClr val="151C77"/>
                </a:solidFill>
              </a:rPr>
              <a:t>for us, by us” IAW JER Section 3-210 </a:t>
            </a:r>
          </a:p>
          <a:p>
            <a:pPr lvl="1">
              <a:lnSpc>
                <a:spcPct val="90000"/>
              </a:lnSpc>
              <a:buSzPct val="70000"/>
            </a:pPr>
            <a:r>
              <a:rPr lang="en-US" sz="2000" b="0" dirty="0" smtClean="0">
                <a:solidFill>
                  <a:srgbClr val="151C77"/>
                </a:solidFill>
              </a:rPr>
              <a:t>Are considered Federal Entities</a:t>
            </a:r>
          </a:p>
          <a:p>
            <a:pPr lvl="1">
              <a:lnSpc>
                <a:spcPct val="90000"/>
              </a:lnSpc>
              <a:buSzPct val="70000"/>
            </a:pPr>
            <a:r>
              <a:rPr lang="en-US" sz="2000" b="0" dirty="0" smtClean="0">
                <a:solidFill>
                  <a:schemeClr val="accent6">
                    <a:lumMod val="75000"/>
                  </a:schemeClr>
                </a:solidFill>
              </a:rPr>
              <a:t>May </a:t>
            </a:r>
            <a:r>
              <a:rPr lang="en-US" sz="2000" b="0" dirty="0">
                <a:solidFill>
                  <a:schemeClr val="accent6">
                    <a:lumMod val="75000"/>
                  </a:schemeClr>
                </a:solidFill>
              </a:rPr>
              <a:t>conduct fund 3 fund raisers per quarter only </a:t>
            </a:r>
            <a:r>
              <a:rPr lang="en-US" sz="2000" b="0" dirty="0" smtClean="0">
                <a:solidFill>
                  <a:schemeClr val="accent6">
                    <a:lumMod val="75000"/>
                  </a:schemeClr>
                </a:solidFill>
              </a:rPr>
              <a:t>for unit personnel</a:t>
            </a:r>
          </a:p>
          <a:p>
            <a:pPr lvl="1"/>
            <a:r>
              <a:rPr lang="en-US" sz="2000" b="0" dirty="0">
                <a:solidFill>
                  <a:schemeClr val="accent6">
                    <a:lumMod val="75000"/>
                  </a:schemeClr>
                </a:solidFill>
              </a:rPr>
              <a:t>Cannot solicit gifts outside the unit or off installation</a:t>
            </a:r>
          </a:p>
          <a:p>
            <a:pPr lvl="1"/>
            <a:r>
              <a:rPr lang="en-US" sz="2000" b="0" dirty="0" smtClean="0">
                <a:solidFill>
                  <a:schemeClr val="accent6">
                    <a:lumMod val="75000"/>
                  </a:schemeClr>
                </a:solidFill>
              </a:rPr>
              <a:t>Cannot </a:t>
            </a:r>
            <a:r>
              <a:rPr lang="en-US" sz="2000" b="0" dirty="0">
                <a:solidFill>
                  <a:schemeClr val="accent6">
                    <a:lumMod val="75000"/>
                  </a:schemeClr>
                </a:solidFill>
              </a:rPr>
              <a:t>conduct fund raisers off installation</a:t>
            </a:r>
          </a:p>
          <a:p>
            <a:pPr lvl="1"/>
            <a:r>
              <a:rPr lang="en-US" sz="2000" b="0" dirty="0" smtClean="0">
                <a:solidFill>
                  <a:schemeClr val="accent6">
                    <a:lumMod val="75000"/>
                  </a:schemeClr>
                </a:solidFill>
              </a:rPr>
              <a:t> </a:t>
            </a:r>
            <a:r>
              <a:rPr lang="en-US" sz="2000" b="0" dirty="0">
                <a:solidFill>
                  <a:schemeClr val="accent6">
                    <a:lumMod val="75000"/>
                  </a:schemeClr>
                </a:solidFill>
              </a:rPr>
              <a:t>Fund raisers cannot duplicate or compete with </a:t>
            </a:r>
            <a:r>
              <a:rPr lang="en-US" sz="2000" b="0" dirty="0" smtClean="0">
                <a:solidFill>
                  <a:schemeClr val="accent6">
                    <a:lumMod val="75000"/>
                  </a:schemeClr>
                </a:solidFill>
              </a:rPr>
              <a:t>AAFES or </a:t>
            </a:r>
            <a:r>
              <a:rPr lang="en-US" sz="2000" b="0" dirty="0">
                <a:solidFill>
                  <a:schemeClr val="accent6">
                    <a:lumMod val="75000"/>
                  </a:schemeClr>
                </a:solidFill>
              </a:rPr>
              <a:t>Services activities</a:t>
            </a:r>
          </a:p>
          <a:p>
            <a:pPr>
              <a:lnSpc>
                <a:spcPct val="90000"/>
              </a:lnSpc>
              <a:buSzPct val="70000"/>
            </a:pPr>
            <a:r>
              <a:rPr lang="en-US" sz="2300" dirty="0" smtClean="0">
                <a:solidFill>
                  <a:srgbClr val="151C77"/>
                </a:solidFill>
              </a:rPr>
              <a:t>Assets </a:t>
            </a:r>
            <a:r>
              <a:rPr lang="en-US" sz="2300" dirty="0">
                <a:solidFill>
                  <a:srgbClr val="151C77"/>
                </a:solidFill>
              </a:rPr>
              <a:t>(cash, receivables and investments) are less than $1K</a:t>
            </a:r>
          </a:p>
          <a:p>
            <a:pPr marL="746125" lvl="1" indent="-342900">
              <a:lnSpc>
                <a:spcPct val="90000"/>
              </a:lnSpc>
              <a:buSzPct val="70000"/>
            </a:pPr>
            <a:r>
              <a:rPr lang="en-US" sz="2000" b="0" dirty="0" smtClean="0">
                <a:solidFill>
                  <a:srgbClr val="151C77"/>
                </a:solidFill>
              </a:rPr>
              <a:t>Can increase assets for 6 months when prepping for large unit event and 75% of assets to be spent on upcoming event </a:t>
            </a:r>
          </a:p>
          <a:p>
            <a:pPr lvl="1" indent="-285750">
              <a:lnSpc>
                <a:spcPct val="90000"/>
              </a:lnSpc>
              <a:buSzPct val="70000"/>
            </a:pPr>
            <a:r>
              <a:rPr lang="en-US" sz="2000" b="0" dirty="0" smtClean="0">
                <a:solidFill>
                  <a:srgbClr val="151C77"/>
                </a:solidFill>
              </a:rPr>
              <a:t>Can increase assets for units over 300 people @ $100 for every 50 members </a:t>
            </a:r>
          </a:p>
          <a:p>
            <a:pPr lvl="1" indent="-285750">
              <a:lnSpc>
                <a:spcPct val="90000"/>
              </a:lnSpc>
              <a:buSzPct val="70000"/>
            </a:pPr>
            <a:r>
              <a:rPr lang="en-US" sz="2000" b="0" dirty="0" smtClean="0">
                <a:solidFill>
                  <a:srgbClr val="151C77"/>
                </a:solidFill>
              </a:rPr>
              <a:t>Increase required Installation CC approval (delegated to MSG/CC or FSS/CL)</a:t>
            </a:r>
          </a:p>
          <a:p>
            <a:pPr marL="0" indent="0">
              <a:lnSpc>
                <a:spcPct val="90000"/>
              </a:lnSpc>
              <a:buSzPct val="70000"/>
              <a:buNone/>
            </a:pPr>
            <a:endParaRPr lang="en-US" sz="2000" dirty="0">
              <a:solidFill>
                <a:srgbClr val="151C77"/>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p:spPr>
        <p:txBody>
          <a:bodyPr/>
          <a:lstStyle/>
          <a:p>
            <a:fld id="{6D3DF00B-8857-4E61-A681-5DDEC4474A81}" type="slidenum">
              <a:rPr lang="en-US" smtClean="0"/>
              <a:pPr/>
              <a:t>6</a:t>
            </a:fld>
            <a:endParaRPr lang="en-US" dirty="0">
              <a:solidFill>
                <a:schemeClr val="bg2"/>
              </a:solidFill>
            </a:endParaRPr>
          </a:p>
        </p:txBody>
      </p:sp>
      <p:sp>
        <p:nvSpPr>
          <p:cNvPr id="10244" name="Rectangle 2"/>
          <p:cNvSpPr>
            <a:spLocks noGrp="1" noChangeArrowheads="1"/>
          </p:cNvSpPr>
          <p:nvPr>
            <p:ph type="title"/>
          </p:nvPr>
        </p:nvSpPr>
        <p:spPr>
          <a:xfrm>
            <a:off x="1550503" y="0"/>
            <a:ext cx="6334539" cy="1219200"/>
          </a:xfrm>
        </p:spPr>
        <p:txBody>
          <a:bodyPr/>
          <a:lstStyle/>
          <a:p>
            <a:pPr algn="ctr"/>
            <a:r>
              <a:rPr lang="en-US" sz="4000" i="0" dirty="0" smtClean="0"/>
              <a:t>What is UA con’t</a:t>
            </a:r>
            <a:endParaRPr lang="en-US" sz="4000" i="0" dirty="0">
              <a:solidFill>
                <a:schemeClr val="tx1"/>
              </a:solidFill>
            </a:endParaRPr>
          </a:p>
        </p:txBody>
      </p:sp>
      <p:sp>
        <p:nvSpPr>
          <p:cNvPr id="10245" name="Rectangle 3"/>
          <p:cNvSpPr>
            <a:spLocks noGrp="1" noChangeArrowheads="1"/>
          </p:cNvSpPr>
          <p:nvPr>
            <p:ph type="body" sz="half" idx="1"/>
          </p:nvPr>
        </p:nvSpPr>
        <p:spPr>
          <a:xfrm>
            <a:off x="354329" y="1219200"/>
            <a:ext cx="8544505" cy="5141890"/>
          </a:xfrm>
          <a:ln>
            <a:noFill/>
          </a:ln>
        </p:spPr>
        <p:txBody>
          <a:bodyPr/>
          <a:lstStyle/>
          <a:p>
            <a:pPr>
              <a:lnSpc>
                <a:spcPct val="90000"/>
              </a:lnSpc>
              <a:buSzPct val="70000"/>
            </a:pPr>
            <a:r>
              <a:rPr lang="en-US" sz="2500" dirty="0" smtClean="0">
                <a:solidFill>
                  <a:srgbClr val="151C77"/>
                </a:solidFill>
              </a:rPr>
              <a:t>All cash transactions require 2 person accountability system </a:t>
            </a:r>
          </a:p>
          <a:p>
            <a:pPr>
              <a:lnSpc>
                <a:spcPct val="90000"/>
              </a:lnSpc>
              <a:buSzPct val="70000"/>
            </a:pPr>
            <a:r>
              <a:rPr lang="en-US" sz="2500" dirty="0" smtClean="0">
                <a:solidFill>
                  <a:srgbClr val="151C77"/>
                </a:solidFill>
              </a:rPr>
              <a:t>Unit required to submit basic financial report to unit CC</a:t>
            </a:r>
          </a:p>
          <a:p>
            <a:pPr marL="0" indent="0">
              <a:lnSpc>
                <a:spcPct val="90000"/>
              </a:lnSpc>
              <a:buSzPct val="70000"/>
              <a:buNone/>
            </a:pPr>
            <a:r>
              <a:rPr lang="en-US" sz="2500" dirty="0" smtClean="0">
                <a:solidFill>
                  <a:srgbClr val="151C77"/>
                </a:solidFill>
              </a:rPr>
              <a:t>     - Must detail income and expenses</a:t>
            </a:r>
          </a:p>
          <a:p>
            <a:pPr>
              <a:lnSpc>
                <a:spcPct val="90000"/>
              </a:lnSpc>
              <a:buSzPct val="70000"/>
            </a:pPr>
            <a:r>
              <a:rPr lang="en-US" sz="2500" dirty="0" smtClean="0">
                <a:solidFill>
                  <a:srgbClr val="151C77"/>
                </a:solidFill>
              </a:rPr>
              <a:t>Unit CC may authorize use of Gov’t communication systems to advertise fund raiser within the unit</a:t>
            </a:r>
          </a:p>
          <a:p>
            <a:pPr marL="0" indent="0">
              <a:lnSpc>
                <a:spcPct val="90000"/>
              </a:lnSpc>
              <a:buSzPct val="70000"/>
              <a:buNone/>
            </a:pPr>
            <a:endParaRPr lang="en-US" sz="2500" dirty="0" smtClean="0">
              <a:solidFill>
                <a:srgbClr val="151C77"/>
              </a:solidFill>
            </a:endParaRPr>
          </a:p>
          <a:p>
            <a:pPr marL="0" indent="0" algn="ctr">
              <a:lnSpc>
                <a:spcPct val="90000"/>
              </a:lnSpc>
              <a:buSzPct val="70000"/>
              <a:buNone/>
            </a:pPr>
            <a:r>
              <a:rPr lang="en-US" dirty="0">
                <a:solidFill>
                  <a:srgbClr val="C00000"/>
                </a:solidFill>
              </a:rPr>
              <a:t>“For the unit, by the unit” type of activities”</a:t>
            </a:r>
          </a:p>
          <a:p>
            <a:pPr>
              <a:lnSpc>
                <a:spcPct val="90000"/>
              </a:lnSpc>
              <a:buSzPct val="70000"/>
            </a:pPr>
            <a:endParaRPr lang="en-US" sz="2000" dirty="0">
              <a:solidFill>
                <a:srgbClr val="151C77"/>
              </a:solidFill>
            </a:endParaRPr>
          </a:p>
        </p:txBody>
      </p:sp>
    </p:spTree>
    <p:extLst>
      <p:ext uri="{BB962C8B-B14F-4D97-AF65-F5344CB8AC3E}">
        <p14:creationId xmlns:p14="http://schemas.microsoft.com/office/powerpoint/2010/main" val="1143774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p:spPr>
        <p:txBody>
          <a:bodyPr/>
          <a:lstStyle/>
          <a:p>
            <a:fld id="{6D3DF00B-8857-4E61-A681-5DDEC4474A81}" type="slidenum">
              <a:rPr lang="en-US" smtClean="0"/>
              <a:pPr/>
              <a:t>7</a:t>
            </a:fld>
            <a:endParaRPr lang="en-US" dirty="0">
              <a:solidFill>
                <a:schemeClr val="bg2"/>
              </a:solidFill>
            </a:endParaRPr>
          </a:p>
        </p:txBody>
      </p:sp>
      <p:sp>
        <p:nvSpPr>
          <p:cNvPr id="10244" name="Rectangle 2"/>
          <p:cNvSpPr>
            <a:spLocks noGrp="1" noChangeArrowheads="1"/>
          </p:cNvSpPr>
          <p:nvPr>
            <p:ph type="title"/>
          </p:nvPr>
        </p:nvSpPr>
        <p:spPr>
          <a:xfrm>
            <a:off x="1524000" y="0"/>
            <a:ext cx="6400800" cy="1219200"/>
          </a:xfrm>
        </p:spPr>
        <p:txBody>
          <a:bodyPr/>
          <a:lstStyle/>
          <a:p>
            <a:pPr algn="ctr"/>
            <a:r>
              <a:rPr lang="en-US" sz="4000" i="0" dirty="0"/>
              <a:t> Establishing a PO</a:t>
            </a:r>
            <a:endParaRPr lang="en-US" sz="4000" i="0" dirty="0">
              <a:solidFill>
                <a:schemeClr val="tx1"/>
              </a:solidFill>
            </a:endParaRPr>
          </a:p>
        </p:txBody>
      </p:sp>
      <p:sp>
        <p:nvSpPr>
          <p:cNvPr id="10245" name="Rectangle 3"/>
          <p:cNvSpPr>
            <a:spLocks noGrp="1" noChangeArrowheads="1"/>
          </p:cNvSpPr>
          <p:nvPr>
            <p:ph type="body" sz="half" idx="1"/>
          </p:nvPr>
        </p:nvSpPr>
        <p:spPr>
          <a:xfrm>
            <a:off x="410066" y="1249051"/>
            <a:ext cx="8187179" cy="5142321"/>
          </a:xfrm>
          <a:ln>
            <a:noFill/>
          </a:ln>
        </p:spPr>
        <p:txBody>
          <a:bodyPr/>
          <a:lstStyle/>
          <a:p>
            <a:r>
              <a:rPr lang="en-US" sz="1900" dirty="0">
                <a:solidFill>
                  <a:srgbClr val="151C77"/>
                </a:solidFill>
              </a:rPr>
              <a:t>Submit Constitution and Bylaws, Request Letter, Insurance Policy (if applicable) and Officers list to PO Coordinator</a:t>
            </a:r>
            <a:endParaRPr lang="en-US" sz="1900" b="0" dirty="0">
              <a:solidFill>
                <a:srgbClr val="151C77"/>
              </a:solidFill>
            </a:endParaRPr>
          </a:p>
          <a:p>
            <a:r>
              <a:rPr lang="en-US" sz="1900" dirty="0">
                <a:solidFill>
                  <a:srgbClr val="151C77"/>
                </a:solidFill>
                <a:latin typeface="+mj-lt"/>
              </a:rPr>
              <a:t>Constitution must address nature, function, objectives, membership eligibility, sources of income</a:t>
            </a:r>
          </a:p>
          <a:p>
            <a:pPr marL="0" indent="0">
              <a:buNone/>
            </a:pPr>
            <a:r>
              <a:rPr lang="en-US" sz="1900" dirty="0" smtClean="0">
                <a:solidFill>
                  <a:srgbClr val="151C77"/>
                </a:solidFill>
                <a:latin typeface="+mj-lt"/>
              </a:rPr>
              <a:t>    - </a:t>
            </a:r>
            <a:r>
              <a:rPr lang="en-US" sz="1900" dirty="0">
                <a:solidFill>
                  <a:srgbClr val="151C77"/>
                </a:solidFill>
                <a:latin typeface="+mj-lt"/>
              </a:rPr>
              <a:t>Members must be aware of personal liability for </a:t>
            </a:r>
            <a:r>
              <a:rPr lang="en-US" sz="1900" dirty="0" smtClean="0">
                <a:solidFill>
                  <a:srgbClr val="151C77"/>
                </a:solidFill>
                <a:latin typeface="+mj-lt"/>
              </a:rPr>
              <a:t>obligations of </a:t>
            </a:r>
            <a:r>
              <a:rPr lang="en-US" sz="1900" dirty="0">
                <a:solidFill>
                  <a:srgbClr val="151C77"/>
                </a:solidFill>
                <a:latin typeface="+mj-lt"/>
              </a:rPr>
              <a:t>PO</a:t>
            </a:r>
          </a:p>
          <a:p>
            <a:pPr marL="0" indent="0">
              <a:buNone/>
            </a:pPr>
            <a:r>
              <a:rPr lang="en-US" sz="1900" dirty="0" smtClean="0">
                <a:solidFill>
                  <a:srgbClr val="151C77"/>
                </a:solidFill>
                <a:latin typeface="+mj-lt"/>
              </a:rPr>
              <a:t>    - </a:t>
            </a:r>
            <a:r>
              <a:rPr lang="en-US" sz="1900" dirty="0">
                <a:solidFill>
                  <a:srgbClr val="151C77"/>
                </a:solidFill>
                <a:latin typeface="+mj-lt"/>
              </a:rPr>
              <a:t>Describe duties of officers</a:t>
            </a:r>
          </a:p>
          <a:p>
            <a:pPr marL="0" indent="0">
              <a:buNone/>
            </a:pPr>
            <a:r>
              <a:rPr lang="en-US" sz="1900" dirty="0" smtClean="0">
                <a:solidFill>
                  <a:srgbClr val="151C77"/>
                </a:solidFill>
                <a:latin typeface="+mj-lt"/>
              </a:rPr>
              <a:t>    - </a:t>
            </a:r>
            <a:r>
              <a:rPr lang="en-US" sz="1900" dirty="0">
                <a:solidFill>
                  <a:srgbClr val="151C77"/>
                </a:solidFill>
                <a:latin typeface="+mj-lt"/>
              </a:rPr>
              <a:t>Describe how to dispose of assets in case of dissolution</a:t>
            </a:r>
          </a:p>
          <a:p>
            <a:r>
              <a:rPr lang="en-US" sz="1900" dirty="0">
                <a:solidFill>
                  <a:srgbClr val="151C77"/>
                </a:solidFill>
                <a:latin typeface="+mj-lt"/>
              </a:rPr>
              <a:t>Legal review required for Initial Establishment/Review</a:t>
            </a:r>
          </a:p>
          <a:p>
            <a:pPr marL="0" indent="0">
              <a:buNone/>
            </a:pPr>
            <a:r>
              <a:rPr lang="en-US" sz="1900" dirty="0" smtClean="0">
                <a:solidFill>
                  <a:srgbClr val="151C77"/>
                </a:solidFill>
                <a:latin typeface="+mj-lt"/>
              </a:rPr>
              <a:t>    - </a:t>
            </a:r>
            <a:r>
              <a:rPr lang="en-US" sz="1900" dirty="0">
                <a:solidFill>
                  <a:srgbClr val="151C77"/>
                </a:solidFill>
                <a:latin typeface="+mj-lt"/>
              </a:rPr>
              <a:t>Mandatory review every 2 years </a:t>
            </a:r>
            <a:r>
              <a:rPr lang="en-US" sz="1900" b="0" i="1" dirty="0">
                <a:solidFill>
                  <a:srgbClr val="151C77"/>
                </a:solidFill>
              </a:rPr>
              <a:t>(PO must review and/or update Constitution at least every 2 years in addition to submitting yearly for complete annual review</a:t>
            </a:r>
            <a:r>
              <a:rPr lang="en-US" sz="1900" b="0" i="1" dirty="0" smtClean="0">
                <a:solidFill>
                  <a:srgbClr val="151C77"/>
                </a:solidFill>
              </a:rPr>
              <a:t>).</a:t>
            </a:r>
          </a:p>
          <a:p>
            <a:r>
              <a:rPr lang="en-US" sz="1900" dirty="0" smtClean="0">
                <a:solidFill>
                  <a:srgbClr val="151C77"/>
                </a:solidFill>
              </a:rPr>
              <a:t>Requirements to submit quarterly: Meeting Minutes and Financial Statement</a:t>
            </a:r>
            <a:endParaRPr lang="en-US" sz="1900" dirty="0">
              <a:solidFill>
                <a:srgbClr val="151C77"/>
              </a:solidFill>
            </a:endParaRPr>
          </a:p>
          <a:p>
            <a:pPr marL="0" indent="0">
              <a:lnSpc>
                <a:spcPct val="90000"/>
              </a:lnSpc>
              <a:buSzPct val="70000"/>
              <a:buNone/>
            </a:pPr>
            <a:endParaRPr lang="en-US" sz="1800" dirty="0"/>
          </a:p>
        </p:txBody>
      </p:sp>
    </p:spTree>
    <p:extLst>
      <p:ext uri="{BB962C8B-B14F-4D97-AF65-F5344CB8AC3E}">
        <p14:creationId xmlns:p14="http://schemas.microsoft.com/office/powerpoint/2010/main" val="416782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1"/>
          </p:nvPr>
        </p:nvSpPr>
        <p:spPr>
          <a:noFill/>
        </p:spPr>
        <p:txBody>
          <a:bodyPr/>
          <a:lstStyle/>
          <a:p>
            <a:fld id="{98779165-4DC4-4B09-9380-79BB740DE681}" type="slidenum">
              <a:rPr lang="en-US" smtClean="0"/>
              <a:pPr/>
              <a:t>8</a:t>
            </a:fld>
            <a:endParaRPr lang="en-US" dirty="0">
              <a:solidFill>
                <a:schemeClr val="bg2"/>
              </a:solidFill>
            </a:endParaRPr>
          </a:p>
        </p:txBody>
      </p:sp>
      <p:sp>
        <p:nvSpPr>
          <p:cNvPr id="11268" name="Rectangle 4098"/>
          <p:cNvSpPr>
            <a:spLocks noGrp="1" noChangeArrowheads="1"/>
          </p:cNvSpPr>
          <p:nvPr>
            <p:ph type="title"/>
          </p:nvPr>
        </p:nvSpPr>
        <p:spPr>
          <a:xfrm>
            <a:off x="1537252" y="0"/>
            <a:ext cx="6451047" cy="1219200"/>
          </a:xfrm>
        </p:spPr>
        <p:txBody>
          <a:bodyPr/>
          <a:lstStyle/>
          <a:p>
            <a:pPr algn="ctr"/>
            <a:r>
              <a:rPr lang="en-US" sz="4000" i="0" dirty="0"/>
              <a:t>Naming </a:t>
            </a:r>
            <a:r>
              <a:rPr lang="en-US" sz="4000" i="0" dirty="0" smtClean="0"/>
              <a:t>of a PO/UA </a:t>
            </a:r>
            <a:endParaRPr lang="en-US" sz="4000" i="0" dirty="0">
              <a:solidFill>
                <a:schemeClr val="tx1"/>
              </a:solidFill>
            </a:endParaRPr>
          </a:p>
        </p:txBody>
      </p:sp>
      <p:sp>
        <p:nvSpPr>
          <p:cNvPr id="11269" name="Rectangle 4099"/>
          <p:cNvSpPr>
            <a:spLocks noGrp="1" noChangeArrowheads="1"/>
          </p:cNvSpPr>
          <p:nvPr>
            <p:ph type="body" sz="half" idx="1"/>
          </p:nvPr>
        </p:nvSpPr>
        <p:spPr>
          <a:xfrm>
            <a:off x="308928" y="1290918"/>
            <a:ext cx="8553450" cy="5007012"/>
          </a:xfrm>
          <a:ln>
            <a:noFill/>
          </a:ln>
        </p:spPr>
        <p:txBody>
          <a:bodyPr/>
          <a:lstStyle/>
          <a:p>
            <a:r>
              <a:rPr lang="en-US" sz="2300" dirty="0">
                <a:solidFill>
                  <a:srgbClr val="151C77"/>
                </a:solidFill>
              </a:rPr>
              <a:t>May only use the name or abbreviation of the DoD, AF unit, or installation with written approval from installation commander.  This approval must be provided with initial review of paperwork to the PO coordinator</a:t>
            </a:r>
          </a:p>
          <a:p>
            <a:r>
              <a:rPr lang="en-US" sz="2300" dirty="0">
                <a:solidFill>
                  <a:srgbClr val="151C77"/>
                </a:solidFill>
              </a:rPr>
              <a:t>May not use seal, logos, or insignia of DoD, component, instrumentality on letterhead, correspondence, etc. </a:t>
            </a:r>
            <a:endParaRPr lang="en-US" sz="2300" b="0" dirty="0">
              <a:solidFill>
                <a:srgbClr val="151C77"/>
              </a:solidFill>
            </a:endParaRPr>
          </a:p>
          <a:p>
            <a:pPr marL="0" indent="0">
              <a:buNone/>
            </a:pPr>
            <a:r>
              <a:rPr lang="en-US" sz="2200" b="0" dirty="0">
                <a:solidFill>
                  <a:srgbClr val="151C77"/>
                </a:solidFill>
              </a:rPr>
              <a:t> </a:t>
            </a:r>
            <a:r>
              <a:rPr lang="en-US" sz="2200" b="0" dirty="0" smtClean="0">
                <a:solidFill>
                  <a:srgbClr val="151C77"/>
                </a:solidFill>
              </a:rPr>
              <a:t>   </a:t>
            </a:r>
            <a:r>
              <a:rPr lang="en-US" sz="2200" dirty="0" smtClean="0">
                <a:solidFill>
                  <a:srgbClr val="151C77"/>
                </a:solidFill>
              </a:rPr>
              <a:t>Not permitted</a:t>
            </a:r>
            <a:r>
              <a:rPr lang="en-US" sz="2200" b="0" dirty="0" smtClean="0">
                <a:solidFill>
                  <a:srgbClr val="151C77"/>
                </a:solidFill>
              </a:rPr>
              <a:t>: 412 </a:t>
            </a:r>
            <a:r>
              <a:rPr lang="en-US" sz="2200" b="0" dirty="0">
                <a:solidFill>
                  <a:srgbClr val="151C77"/>
                </a:solidFill>
              </a:rPr>
              <a:t>FSS Booster Club, </a:t>
            </a:r>
            <a:r>
              <a:rPr lang="en-US" sz="2200" b="0" dirty="0" smtClean="0">
                <a:solidFill>
                  <a:srgbClr val="151C77"/>
                </a:solidFill>
              </a:rPr>
              <a:t>412 </a:t>
            </a:r>
            <a:r>
              <a:rPr lang="en-US" sz="2200" b="0" dirty="0">
                <a:solidFill>
                  <a:srgbClr val="151C77"/>
                </a:solidFill>
              </a:rPr>
              <a:t>TW Top 3</a:t>
            </a:r>
          </a:p>
          <a:p>
            <a:pPr marL="0" indent="0">
              <a:buNone/>
            </a:pPr>
            <a:r>
              <a:rPr lang="en-US" sz="2200" dirty="0" smtClean="0">
                <a:solidFill>
                  <a:srgbClr val="151C77"/>
                </a:solidFill>
              </a:rPr>
              <a:t>    Permitted</a:t>
            </a:r>
            <a:r>
              <a:rPr lang="en-US" sz="2200" b="0" dirty="0" smtClean="0">
                <a:solidFill>
                  <a:srgbClr val="151C77"/>
                </a:solidFill>
              </a:rPr>
              <a:t>: </a:t>
            </a:r>
            <a:r>
              <a:rPr lang="en-US" sz="2200" b="0" dirty="0">
                <a:solidFill>
                  <a:srgbClr val="151C77"/>
                </a:solidFill>
              </a:rPr>
              <a:t>Desert Pilots Booster Club, Road Runners </a:t>
            </a:r>
            <a:r>
              <a:rPr lang="en-US" sz="2200" b="0" dirty="0" smtClean="0">
                <a:solidFill>
                  <a:srgbClr val="151C77"/>
                </a:solidFill>
              </a:rPr>
              <a:t>          </a:t>
            </a:r>
            <a:r>
              <a:rPr lang="en-US" sz="2200" b="0" dirty="0" smtClean="0">
                <a:solidFill>
                  <a:srgbClr val="151C77"/>
                </a:solidFill>
              </a:rPr>
              <a:t>Booster Club, </a:t>
            </a:r>
            <a:r>
              <a:rPr lang="en-US" sz="2200" b="0" dirty="0">
                <a:solidFill>
                  <a:srgbClr val="151C77"/>
                </a:solidFill>
              </a:rPr>
              <a:t>Edwards Top 3</a:t>
            </a:r>
          </a:p>
          <a:p>
            <a:pPr lvl="1">
              <a:lnSpc>
                <a:spcPct val="80000"/>
              </a:lnSpc>
              <a:buFont typeface="Wingdings" pitchFamily="2" charset="2"/>
              <a:buNone/>
            </a:pPr>
            <a:endParaRPr lang="en-US" dirty="0">
              <a:solidFill>
                <a:srgbClr val="151C77"/>
              </a:solidFill>
            </a:endParaRPr>
          </a:p>
        </p:txBody>
      </p:sp>
      <p:pic>
        <p:nvPicPr>
          <p:cNvPr id="3" name="Picture 2">
            <a:extLst>
              <a:ext uri="{FF2B5EF4-FFF2-40B4-BE49-F238E27FC236}">
                <a16:creationId xmlns:a16="http://schemas.microsoft.com/office/drawing/2014/main" id="{04DE22F8-2871-7E43-B953-4D83F82FF262}"/>
              </a:ext>
            </a:extLst>
          </p:cNvPr>
          <p:cNvPicPr>
            <a:picLocks noChangeAspect="1"/>
          </p:cNvPicPr>
          <p:nvPr/>
        </p:nvPicPr>
        <p:blipFill>
          <a:blip r:embed="rId2"/>
          <a:stretch>
            <a:fillRect/>
          </a:stretch>
        </p:blipFill>
        <p:spPr>
          <a:xfrm>
            <a:off x="516988" y="5031354"/>
            <a:ext cx="1418063" cy="1347919"/>
          </a:xfrm>
          <a:prstGeom prst="rect">
            <a:avLst/>
          </a:prstGeom>
        </p:spPr>
      </p:pic>
      <p:pic>
        <p:nvPicPr>
          <p:cNvPr id="4" name="Picture 3">
            <a:extLst>
              <a:ext uri="{FF2B5EF4-FFF2-40B4-BE49-F238E27FC236}">
                <a16:creationId xmlns:a16="http://schemas.microsoft.com/office/drawing/2014/main" id="{BBC8C22C-0886-9E4A-9D2F-02398E96615A}"/>
              </a:ext>
            </a:extLst>
          </p:cNvPr>
          <p:cNvPicPr>
            <a:picLocks noChangeAspect="1"/>
          </p:cNvPicPr>
          <p:nvPr/>
        </p:nvPicPr>
        <p:blipFill>
          <a:blip r:embed="rId3"/>
          <a:stretch>
            <a:fillRect/>
          </a:stretch>
        </p:blipFill>
        <p:spPr>
          <a:xfrm>
            <a:off x="6514483" y="4900826"/>
            <a:ext cx="1662545" cy="139710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1"/>
          </p:nvPr>
        </p:nvSpPr>
        <p:spPr>
          <a:noFill/>
        </p:spPr>
        <p:txBody>
          <a:bodyPr/>
          <a:lstStyle/>
          <a:p>
            <a:fld id="{AD4A0241-619F-4D55-A5EB-604E09E9F461}" type="slidenum">
              <a:rPr lang="en-US" smtClean="0"/>
              <a:pPr/>
              <a:t>9</a:t>
            </a:fld>
            <a:endParaRPr lang="en-US" dirty="0">
              <a:solidFill>
                <a:schemeClr val="bg2"/>
              </a:solidFill>
            </a:endParaRPr>
          </a:p>
        </p:txBody>
      </p:sp>
      <p:sp>
        <p:nvSpPr>
          <p:cNvPr id="14340" name="Rectangle 2"/>
          <p:cNvSpPr>
            <a:spLocks noGrp="1" noChangeArrowheads="1"/>
          </p:cNvSpPr>
          <p:nvPr>
            <p:ph type="title"/>
          </p:nvPr>
        </p:nvSpPr>
        <p:spPr>
          <a:xfrm>
            <a:off x="1543878" y="0"/>
            <a:ext cx="6444422" cy="1219200"/>
          </a:xfrm>
        </p:spPr>
        <p:txBody>
          <a:bodyPr/>
          <a:lstStyle/>
          <a:p>
            <a:pPr algn="ctr"/>
            <a:r>
              <a:rPr lang="en-US" sz="4000" i="0" dirty="0"/>
              <a:t>Membership</a:t>
            </a:r>
            <a:r>
              <a:rPr lang="en-US" i="0" dirty="0"/>
              <a:t> </a:t>
            </a:r>
          </a:p>
        </p:txBody>
      </p:sp>
      <p:sp>
        <p:nvSpPr>
          <p:cNvPr id="14341" name="Rectangle 3"/>
          <p:cNvSpPr>
            <a:spLocks noGrp="1" noChangeArrowheads="1"/>
          </p:cNvSpPr>
          <p:nvPr>
            <p:ph type="body" sz="half" idx="1"/>
          </p:nvPr>
        </p:nvSpPr>
        <p:spPr>
          <a:xfrm>
            <a:off x="377072" y="1329179"/>
            <a:ext cx="8393866" cy="5015060"/>
          </a:xfrm>
          <a:ln>
            <a:noFill/>
          </a:ln>
        </p:spPr>
        <p:txBody>
          <a:bodyPr/>
          <a:lstStyle/>
          <a:p>
            <a:pPr>
              <a:lnSpc>
                <a:spcPct val="90000"/>
              </a:lnSpc>
            </a:pPr>
            <a:r>
              <a:rPr lang="en-US" sz="2400" dirty="0">
                <a:solidFill>
                  <a:srgbClr val="0C2D83"/>
                </a:solidFill>
              </a:rPr>
              <a:t>May not discriminate on basis of religion, race, ethnicity, color, age, disability, gender, sexual orientation, or national origin</a:t>
            </a:r>
          </a:p>
          <a:p>
            <a:pPr marL="0" indent="0">
              <a:lnSpc>
                <a:spcPct val="90000"/>
              </a:lnSpc>
              <a:buNone/>
            </a:pPr>
            <a:r>
              <a:rPr lang="en-US" sz="2400" dirty="0" smtClean="0">
                <a:solidFill>
                  <a:srgbClr val="0C2D83"/>
                </a:solidFill>
              </a:rPr>
              <a:t>   - </a:t>
            </a:r>
            <a:r>
              <a:rPr lang="en-US" sz="2400" dirty="0">
                <a:solidFill>
                  <a:srgbClr val="0C2D83"/>
                </a:solidFill>
              </a:rPr>
              <a:t>BUT may have religious/cultural focus</a:t>
            </a:r>
          </a:p>
          <a:p>
            <a:pPr>
              <a:lnSpc>
                <a:spcPct val="90000"/>
              </a:lnSpc>
            </a:pPr>
            <a:r>
              <a:rPr lang="en-US" sz="2400" dirty="0">
                <a:solidFill>
                  <a:srgbClr val="0C2D83"/>
                </a:solidFill>
              </a:rPr>
              <a:t>Religiously oriented POs may </a:t>
            </a:r>
            <a:r>
              <a:rPr lang="en-US" sz="2400" u="sng" dirty="0">
                <a:solidFill>
                  <a:srgbClr val="FF0000"/>
                </a:solidFill>
              </a:rPr>
              <a:t>NOT</a:t>
            </a:r>
            <a:r>
              <a:rPr lang="en-US" sz="2400" dirty="0">
                <a:solidFill>
                  <a:srgbClr val="0C2D83"/>
                </a:solidFill>
              </a:rPr>
              <a:t>:</a:t>
            </a:r>
          </a:p>
          <a:p>
            <a:pPr marL="0" indent="0">
              <a:lnSpc>
                <a:spcPct val="90000"/>
              </a:lnSpc>
              <a:buNone/>
            </a:pPr>
            <a:r>
              <a:rPr lang="en-US" sz="2400" dirty="0" smtClean="0">
                <a:solidFill>
                  <a:srgbClr val="0C2D83"/>
                </a:solidFill>
              </a:rPr>
              <a:t>   - </a:t>
            </a:r>
            <a:r>
              <a:rPr lang="en-US" sz="2400" dirty="0">
                <a:solidFill>
                  <a:srgbClr val="0C2D83"/>
                </a:solidFill>
              </a:rPr>
              <a:t>Have exclusive use of gov’t facilities</a:t>
            </a:r>
          </a:p>
          <a:p>
            <a:pPr marL="0" indent="0">
              <a:lnSpc>
                <a:spcPct val="90000"/>
              </a:lnSpc>
              <a:buNone/>
            </a:pPr>
            <a:r>
              <a:rPr lang="en-US" sz="2400" dirty="0" smtClean="0">
                <a:solidFill>
                  <a:srgbClr val="0C2D83"/>
                </a:solidFill>
              </a:rPr>
              <a:t>   - </a:t>
            </a:r>
            <a:r>
              <a:rPr lang="en-US" sz="2400" dirty="0">
                <a:solidFill>
                  <a:srgbClr val="0C2D83"/>
                </a:solidFill>
              </a:rPr>
              <a:t>Leave signs/insignia except during PO’s activities</a:t>
            </a:r>
          </a:p>
          <a:p>
            <a:pPr>
              <a:lnSpc>
                <a:spcPct val="90000"/>
              </a:lnSpc>
              <a:buNone/>
            </a:pPr>
            <a:r>
              <a:rPr lang="en-US" sz="2400" dirty="0" smtClean="0">
                <a:solidFill>
                  <a:srgbClr val="0C2D83"/>
                </a:solidFill>
              </a:rPr>
              <a:t>   - </a:t>
            </a:r>
            <a:r>
              <a:rPr lang="en-US" sz="2400" dirty="0">
                <a:solidFill>
                  <a:srgbClr val="0C2D83"/>
                </a:solidFill>
              </a:rPr>
              <a:t>Restrict membership to the religion involved</a:t>
            </a:r>
          </a:p>
          <a:p>
            <a:pPr marL="0" indent="0">
              <a:lnSpc>
                <a:spcPct val="90000"/>
              </a:lnSpc>
              <a:buNone/>
            </a:pPr>
            <a:endParaRPr lang="en-US" sz="2400" dirty="0">
              <a:solidFill>
                <a:srgbClr val="0C2D83"/>
              </a:solidFill>
            </a:endParaRPr>
          </a:p>
        </p:txBody>
      </p:sp>
      <p:pic>
        <p:nvPicPr>
          <p:cNvPr id="2" name="Picture 1">
            <a:extLst>
              <a:ext uri="{FF2B5EF4-FFF2-40B4-BE49-F238E27FC236}">
                <a16:creationId xmlns:a16="http://schemas.microsoft.com/office/drawing/2014/main" id="{B27A3306-CC8D-564F-A998-8FDECD5721AF}"/>
              </a:ext>
            </a:extLst>
          </p:cNvPr>
          <p:cNvPicPr>
            <a:picLocks noChangeAspect="1"/>
          </p:cNvPicPr>
          <p:nvPr/>
        </p:nvPicPr>
        <p:blipFill>
          <a:blip r:embed="rId3"/>
          <a:stretch>
            <a:fillRect/>
          </a:stretch>
        </p:blipFill>
        <p:spPr>
          <a:xfrm>
            <a:off x="1072615" y="5313747"/>
            <a:ext cx="6659144" cy="109786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14532</TotalTime>
  <Words>1486</Words>
  <Application>Microsoft Office PowerPoint</Application>
  <PresentationFormat>On-screen Show (4:3)</PresentationFormat>
  <Paragraphs>186</Paragraphs>
  <Slides>19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Century Schoolbook</vt:lpstr>
      <vt:lpstr>Times New Roman</vt:lpstr>
      <vt:lpstr>Wingdings</vt:lpstr>
      <vt:lpstr>USAF(Unclas)</vt:lpstr>
      <vt:lpstr>PowerPoint Presentation</vt:lpstr>
      <vt:lpstr>Agenda</vt:lpstr>
      <vt:lpstr>Roles &amp; Responsibilities</vt:lpstr>
      <vt:lpstr> What is a Private Organization (PO)?  </vt:lpstr>
      <vt:lpstr>What is an Unofficial Activity (UA)? </vt:lpstr>
      <vt:lpstr>What is UA con’t</vt:lpstr>
      <vt:lpstr> Establishing a PO</vt:lpstr>
      <vt:lpstr>Naming of a PO/UA </vt:lpstr>
      <vt:lpstr>Membership </vt:lpstr>
      <vt:lpstr>Finances </vt:lpstr>
      <vt:lpstr>Liability</vt:lpstr>
      <vt:lpstr>Taxes</vt:lpstr>
      <vt:lpstr>Fundraising</vt:lpstr>
      <vt:lpstr>Raffles</vt:lpstr>
      <vt:lpstr>Advertising</vt:lpstr>
      <vt:lpstr>Solicitation of Donations</vt:lpstr>
      <vt:lpstr>Logistical Support</vt:lpstr>
      <vt:lpstr>Guidance</vt:lpstr>
      <vt:lpstr>PowerPoint Presentation</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EDMONDS, CATHY J GS-13 USAF AFSVA AFSVA/DSM</dc:creator>
  <cp:lastModifiedBy>DUNY, CAROLYN L NH-03 USAF AFMC 412 FSS/FSR</cp:lastModifiedBy>
  <cp:revision>691</cp:revision>
  <cp:lastPrinted>2013-02-08T15:57:45Z</cp:lastPrinted>
  <dcterms:created xsi:type="dcterms:W3CDTF">2000-04-26T18:38:01Z</dcterms:created>
  <dcterms:modified xsi:type="dcterms:W3CDTF">2021-09-01T16:42:31Z</dcterms:modified>
  <cp:contentStatus/>
</cp:coreProperties>
</file>